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60" r:id="rId4"/>
    <p:sldId id="261" r:id="rId5"/>
    <p:sldId id="262" r:id="rId6"/>
    <p:sldId id="264" r:id="rId7"/>
    <p:sldId id="265" r:id="rId8"/>
    <p:sldId id="267" r:id="rId9"/>
    <p:sldId id="268" r:id="rId10"/>
    <p:sldId id="269" r:id="rId11"/>
    <p:sldId id="270" r:id="rId12"/>
    <p:sldId id="271" r:id="rId13"/>
    <p:sldId id="289" r:id="rId14"/>
    <p:sldId id="286" r:id="rId15"/>
    <p:sldId id="295" r:id="rId16"/>
    <p:sldId id="274" r:id="rId17"/>
    <p:sldId id="273" r:id="rId18"/>
    <p:sldId id="275" r:id="rId19"/>
    <p:sldId id="287" r:id="rId20"/>
    <p:sldId id="272" r:id="rId21"/>
    <p:sldId id="277" r:id="rId22"/>
    <p:sldId id="279" r:id="rId23"/>
    <p:sldId id="292" r:id="rId24"/>
    <p:sldId id="293" r:id="rId25"/>
    <p:sldId id="294"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FA78"/>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BB171-D9DB-47A2-A6AE-0E38B9C892F2}" type="datetimeFigureOut">
              <a:rPr lang="fr-FR" smtClean="0"/>
              <a:pPr/>
              <a:t>18/04/2012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42338-C3C4-48D1-B65B-EBB1AF7C67F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942338-C3C4-48D1-B65B-EBB1AF7C67F7}"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fr-FR" smtClean="0"/>
              <a:t>Cliquez pour modifier le style du titre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dirty="0"/>
          </a:p>
        </p:txBody>
      </p:sp>
      <p:sp>
        <p:nvSpPr>
          <p:cNvPr id="30" name="Date Placeholder 29"/>
          <p:cNvSpPr>
            <a:spLocks noGrp="1"/>
          </p:cNvSpPr>
          <p:nvPr>
            <p:ph type="dt" sz="half" idx="10"/>
          </p:nvPr>
        </p:nvSpPr>
        <p:spPr/>
        <p:txBody>
          <a:bodyPr/>
          <a:lstStyle/>
          <a:p>
            <a:fld id="{A009892A-0574-4753-B3B5-882803074C2D}" type="datetimeFigureOut">
              <a:rPr lang="en-US" smtClean="0"/>
              <a:pPr/>
              <a:t>4/18/2012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5100B4B-F5D2-44DD-9A19-A980681504E0}"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009892A-0574-4753-B3B5-882803074C2D}"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009892A-0574-4753-B3B5-882803074C2D}"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009892A-0574-4753-B3B5-882803074C2D}"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fr-FR" smtClean="0"/>
              <a:t>Cliquez pour modifier le style du titre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A009892A-0574-4753-B3B5-882803074C2D}"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fr-FR" smtClean="0"/>
              <a:t>Cliquez pour modifier le style du titre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009892A-0574-4753-B3B5-882803074C2D}" type="datetimeFigureOut">
              <a:rPr lang="en-US" smtClean="0"/>
              <a:pPr/>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009892A-0574-4753-B3B5-882803074C2D}" type="datetimeFigureOut">
              <a:rPr lang="en-US" smtClean="0"/>
              <a:pPr/>
              <a:t>4/18/2012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100B4B-F5D2-44DD-9A19-A980681504E0}"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fr-FR" smtClean="0"/>
              <a:t>Cliquez pour modifier le style du titre</a:t>
            </a:r>
            <a:endParaRPr lang="en-US" dirty="0"/>
          </a:p>
        </p:txBody>
      </p:sp>
      <p:sp>
        <p:nvSpPr>
          <p:cNvPr id="3" name="Date Placeholder 2"/>
          <p:cNvSpPr>
            <a:spLocks noGrp="1"/>
          </p:cNvSpPr>
          <p:nvPr>
            <p:ph type="dt" sz="half" idx="10"/>
          </p:nvPr>
        </p:nvSpPr>
        <p:spPr/>
        <p:txBody>
          <a:bodyPr/>
          <a:lstStyle/>
          <a:p>
            <a:fld id="{A009892A-0574-4753-B3B5-882803074C2D}" type="datetimeFigureOut">
              <a:rPr lang="en-US" smtClean="0"/>
              <a:pPr/>
              <a:t>4/18/2012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9892A-0574-4753-B3B5-882803074C2D}" type="datetimeFigureOut">
              <a:rPr lang="en-US" smtClean="0"/>
              <a:pPr/>
              <a:t>4/18/2012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00B4B-F5D2-44DD-9A19-A980681504E0}"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fr-FR" smtClean="0"/>
              <a:t>Cliquez pour modifier le style du titre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009892A-0574-4753-B3B5-882803074C2D}" type="datetimeFigureOut">
              <a:rPr lang="en-US" smtClean="0"/>
              <a:pPr/>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fr-FR" smtClean="0"/>
              <a:t>Cliquez pour modifier le style du titre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A009892A-0574-4753-B3B5-882803074C2D}" type="datetimeFigureOut">
              <a:rPr lang="en-US" smtClean="0"/>
              <a:pPr/>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35100B4B-F5D2-44DD-9A19-A980681504E0}"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fr-FR" smtClean="0"/>
              <a:t>Cliquez pour modifier le style du titre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A009892A-0574-4753-B3B5-882803074C2D}" type="datetimeFigureOut">
              <a:rPr lang="en-US" smtClean="0"/>
              <a:pPr/>
              <a:t>4/18/2012</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35100B4B-F5D2-44DD-9A19-A980681504E0}" type="slidenum">
              <a:rPr lang="en-US" smtClean="0"/>
              <a:pPr/>
              <a:t>‹N°›</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714356"/>
            <a:ext cx="8229600" cy="2167128"/>
          </a:xfrm>
        </p:spPr>
        <p:txBody>
          <a:bodyPr>
            <a:normAutofit fontScale="90000"/>
          </a:bodyPr>
          <a:lstStyle/>
          <a:p>
            <a:pPr algn="ctr"/>
            <a:r>
              <a:rPr lang="fr-FR" dirty="0" smtClean="0"/>
              <a:t>APPORT DE LA DIFFUSION DANS LES TUMEURS DE LA FOSSE </a:t>
            </a:r>
            <a:r>
              <a:rPr lang="fr-FR" dirty="0" err="1" smtClean="0"/>
              <a:t>POSTéRIEURE</a:t>
            </a:r>
            <a:endParaRPr lang="fr-FR" dirty="0"/>
          </a:p>
        </p:txBody>
      </p:sp>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5" name="Rectangle 4"/>
          <p:cNvSpPr/>
          <p:nvPr/>
        </p:nvSpPr>
        <p:spPr>
          <a:xfrm>
            <a:off x="357158" y="3571876"/>
            <a:ext cx="8429684" cy="1477328"/>
          </a:xfrm>
          <a:prstGeom prst="rect">
            <a:avLst/>
          </a:prstGeom>
        </p:spPr>
        <p:txBody>
          <a:bodyPr wrap="square">
            <a:spAutoFit/>
          </a:bodyPr>
          <a:lstStyle/>
          <a:p>
            <a:pPr algn="ctr"/>
            <a:r>
              <a:rPr lang="en-US" sz="2400" b="1" dirty="0" smtClean="0"/>
              <a:t>W. FEKI, H. NEJI, H. NJEH, F. AKID, M. BRADAI, Y. GUERMAZI, KH. BEN MAHFOUDH, J. MNIF</a:t>
            </a:r>
          </a:p>
          <a:p>
            <a:pPr algn="ctr"/>
            <a:endParaRPr lang="en-US" sz="2400" b="1" dirty="0" smtClean="0"/>
          </a:p>
          <a:p>
            <a:pPr algn="ctr"/>
            <a:r>
              <a:rPr lang="en-US" b="1" dirty="0" smtClean="0">
                <a:solidFill>
                  <a:schemeClr val="accent1">
                    <a:lumMod val="60000"/>
                    <a:lumOff val="40000"/>
                  </a:schemeClr>
                </a:solidFill>
              </a:rPr>
              <a:t>SERVICE D’IMAGERIE MÉDICALE CHU HABIB BOURGUIBA SFAX</a:t>
            </a:r>
            <a:endParaRPr lang="fr-FR" b="1" dirty="0">
              <a:solidFill>
                <a:schemeClr val="accent1">
                  <a:lumMod val="60000"/>
                  <a:lumOff val="40000"/>
                </a:schemeClr>
              </a:solidFill>
            </a:endParaRPr>
          </a:p>
        </p:txBody>
      </p:sp>
      <p:sp>
        <p:nvSpPr>
          <p:cNvPr id="6" name="ZoneTexte 5"/>
          <p:cNvSpPr txBox="1"/>
          <p:nvPr/>
        </p:nvSpPr>
        <p:spPr>
          <a:xfrm>
            <a:off x="8143900" y="6357958"/>
            <a:ext cx="704039" cy="369332"/>
          </a:xfrm>
          <a:prstGeom prst="rect">
            <a:avLst/>
          </a:prstGeom>
          <a:noFill/>
        </p:spPr>
        <p:txBody>
          <a:bodyPr wrap="none" rtlCol="0">
            <a:spAutoFit/>
          </a:bodyPr>
          <a:lstStyle/>
          <a:p>
            <a:r>
              <a:rPr lang="fr-FR" dirty="0" smtClean="0"/>
              <a:t>NR18</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983630"/>
            <a:ext cx="842968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Bef>
                <a:spcPct val="20000"/>
              </a:spcBef>
              <a:buClr>
                <a:schemeClr val="accent1"/>
              </a:buClr>
              <a:buSzPct val="70000"/>
              <a:defRPr/>
            </a:pPr>
            <a:r>
              <a:rPr lang="fr-FR" sz="3200" b="1" dirty="0" smtClean="0">
                <a:latin typeface="+mj-lt"/>
                <a:cs typeface="Times New Roman" pitchFamily="18" charset="0"/>
              </a:rPr>
              <a:t>Observation 2: Médulloblastome </a:t>
            </a:r>
            <a:r>
              <a:rPr lang="fr-FR" sz="1400" b="1" dirty="0" err="1" smtClean="0">
                <a:latin typeface="+mj-lt"/>
                <a:cs typeface="Times New Roman" pitchFamily="18" charset="0"/>
              </a:rPr>
              <a:t>vermien</a:t>
            </a:r>
            <a:endParaRPr lang="fr-FR" sz="1400" b="1" dirty="0" smtClean="0">
              <a:latin typeface="+mj-lt"/>
              <a:cs typeface="Times New Roman" pitchFamily="18" charset="0"/>
            </a:endParaRPr>
          </a:p>
          <a:p>
            <a:pPr>
              <a:buFont typeface="Wingdings" pitchFamily="2" charset="2"/>
              <a:buChar char="§"/>
            </a:pPr>
            <a:endParaRPr lang="fr-FR" sz="3200" dirty="0" smtClean="0"/>
          </a:p>
        </p:txBody>
      </p:sp>
      <p:sp>
        <p:nvSpPr>
          <p:cNvPr id="7" name="Titre 1"/>
          <p:cNvSpPr>
            <a:spLocks noGrp="1"/>
          </p:cNvSpPr>
          <p:nvPr>
            <p:ph type="ctrTitle"/>
          </p:nvPr>
        </p:nvSpPr>
        <p:spPr>
          <a:xfrm>
            <a:off x="500034" y="260648"/>
            <a:ext cx="8229600" cy="1357322"/>
          </a:xfrm>
        </p:spPr>
        <p:txBody>
          <a:bodyPr>
            <a:normAutofit/>
          </a:bodyPr>
          <a:lstStyle/>
          <a:p>
            <a:r>
              <a:rPr lang="fr-FR" sz="4000" dirty="0" smtClean="0"/>
              <a:t>Illustrations de cas cliniques</a:t>
            </a:r>
            <a:endParaRPr lang="fr-FR" sz="4000" dirty="0"/>
          </a:p>
        </p:txBody>
      </p:sp>
      <p:pic>
        <p:nvPicPr>
          <p:cNvPr id="10" name="Picture 7" descr="C:\Users\ahmed§hanen\Desktop\hanen\sdc\sana_rhaiem1\se020.jpg"/>
          <p:cNvPicPr>
            <a:picLocks noChangeAspect="1" noChangeArrowheads="1"/>
          </p:cNvPicPr>
          <p:nvPr/>
        </p:nvPicPr>
        <p:blipFill>
          <a:blip r:embed="rId2" cstate="print"/>
          <a:srcRect/>
          <a:stretch>
            <a:fillRect/>
          </a:stretch>
        </p:blipFill>
        <p:spPr bwMode="auto">
          <a:xfrm>
            <a:off x="552677" y="2060848"/>
            <a:ext cx="2541325" cy="2952328"/>
          </a:xfrm>
          <a:prstGeom prst="rect">
            <a:avLst/>
          </a:prstGeom>
          <a:noFill/>
          <a:ln w="9525">
            <a:solidFill>
              <a:schemeClr val="tx1"/>
            </a:solidFill>
            <a:miter lim="800000"/>
            <a:headEnd/>
            <a:tailEnd/>
          </a:ln>
        </p:spPr>
      </p:pic>
      <p:pic>
        <p:nvPicPr>
          <p:cNvPr id="11" name="Picture 10" descr="C:\Users\ahmed§hanen\Desktop\hanen\sdc\sana_rhaiem1\se016.jpg"/>
          <p:cNvPicPr>
            <a:picLocks noChangeAspect="1" noChangeArrowheads="1"/>
          </p:cNvPicPr>
          <p:nvPr/>
        </p:nvPicPr>
        <p:blipFill>
          <a:blip r:embed="rId3" cstate="print"/>
          <a:srcRect/>
          <a:stretch>
            <a:fillRect/>
          </a:stretch>
        </p:blipFill>
        <p:spPr bwMode="auto">
          <a:xfrm>
            <a:off x="3075572" y="2060848"/>
            <a:ext cx="3061122" cy="2952328"/>
          </a:xfrm>
          <a:prstGeom prst="rect">
            <a:avLst/>
          </a:prstGeom>
          <a:noFill/>
          <a:ln w="9525">
            <a:solidFill>
              <a:schemeClr val="tx1"/>
            </a:solidFill>
            <a:miter lim="800000"/>
            <a:headEnd/>
            <a:tailEnd/>
          </a:ln>
        </p:spPr>
      </p:pic>
      <p:pic>
        <p:nvPicPr>
          <p:cNvPr id="12" name="Picture 11" descr="C:\Users\ahmed§hanen\Desktop\hanen\sdc\sana_rhaiem1\se017.jpg"/>
          <p:cNvPicPr>
            <a:picLocks noChangeAspect="1" noChangeArrowheads="1"/>
          </p:cNvPicPr>
          <p:nvPr/>
        </p:nvPicPr>
        <p:blipFill>
          <a:blip r:embed="rId4" cstate="print"/>
          <a:srcRect/>
          <a:stretch>
            <a:fillRect/>
          </a:stretch>
        </p:blipFill>
        <p:spPr bwMode="auto">
          <a:xfrm>
            <a:off x="6084168" y="2060848"/>
            <a:ext cx="2432532" cy="2952328"/>
          </a:xfrm>
          <a:prstGeom prst="rect">
            <a:avLst/>
          </a:prstGeom>
          <a:noFill/>
          <a:ln w="9525">
            <a:solidFill>
              <a:schemeClr val="tx1"/>
            </a:solidFill>
            <a:miter lim="800000"/>
            <a:headEnd/>
            <a:tailEnd/>
          </a:ln>
        </p:spPr>
      </p:pic>
      <p:sp>
        <p:nvSpPr>
          <p:cNvPr id="13" name="ZoneTexte 12"/>
          <p:cNvSpPr txBox="1"/>
          <p:nvPr/>
        </p:nvSpPr>
        <p:spPr>
          <a:xfrm>
            <a:off x="428596" y="5229200"/>
            <a:ext cx="8429684" cy="1384995"/>
          </a:xfrm>
          <a:prstGeom prst="rect">
            <a:avLst/>
          </a:prstGeom>
          <a:noFill/>
        </p:spPr>
        <p:txBody>
          <a:bodyPr wrap="square" rtlCol="0">
            <a:spAutoFit/>
          </a:bodyPr>
          <a:lstStyle/>
          <a:p>
            <a:pPr lvl="0" algn="just">
              <a:spcBef>
                <a:spcPct val="20000"/>
              </a:spcBef>
              <a:buClr>
                <a:schemeClr val="accent1"/>
              </a:buClr>
              <a:buSzPct val="70000"/>
              <a:buFont typeface="Arial" pitchFamily="34" charset="0"/>
              <a:buChar char="•"/>
            </a:pPr>
            <a:r>
              <a:rPr lang="fr-FR" sz="2000" dirty="0" smtClean="0">
                <a:latin typeface="Times New Roman" pitchFamily="18" charset="0"/>
                <a:cs typeface="Times New Roman" pitchFamily="18" charset="0"/>
              </a:rPr>
              <a:t>Enfant âgée de 6 ans présentant des céphalées, vomissements et diplopie depuis 1mois. </a:t>
            </a:r>
          </a:p>
          <a:p>
            <a:pPr lvl="0" algn="just">
              <a:spcBef>
                <a:spcPct val="20000"/>
              </a:spcBef>
              <a:buClr>
                <a:schemeClr val="accent1"/>
              </a:buClr>
              <a:buSzPct val="70000"/>
              <a:buFont typeface="Arial" pitchFamily="34" charset="0"/>
              <a:buChar char="•"/>
            </a:pPr>
            <a:r>
              <a:rPr lang="fr-FR" sz="2000" dirty="0" smtClean="0">
                <a:latin typeface="Times New Roman" pitchFamily="18" charset="0"/>
                <a:cs typeface="Times New Roman" pitchFamily="18" charset="0"/>
              </a:rPr>
              <a:t>Processus tissulaire </a:t>
            </a:r>
            <a:r>
              <a:rPr lang="fr-FR" sz="2000" dirty="0" err="1" smtClean="0">
                <a:latin typeface="Times New Roman" pitchFamily="18" charset="0"/>
                <a:cs typeface="Times New Roman" pitchFamily="18" charset="0"/>
              </a:rPr>
              <a:t>vermien</a:t>
            </a:r>
            <a:r>
              <a:rPr lang="fr-FR" sz="2000" dirty="0" smtClean="0">
                <a:latin typeface="Times New Roman" pitchFamily="18" charset="0"/>
                <a:cs typeface="Times New Roman" pitchFamily="18" charset="0"/>
              </a:rPr>
              <a:t>  de signal T1 et de rehaussement hétérogènes , hyper signal diffusion avec un ADC bas. </a:t>
            </a:r>
            <a:endParaRPr lang="fr-FR" sz="2800" dirty="0">
              <a:latin typeface="Times New Roman" pitchFamily="18" charset="0"/>
              <a:cs typeface="Times New Roman" pitchFamily="18" charset="0"/>
            </a:endParaRPr>
          </a:p>
        </p:txBody>
      </p:sp>
      <p:sp>
        <p:nvSpPr>
          <p:cNvPr id="8" name="ZoneTexte 7"/>
          <p:cNvSpPr txBox="1"/>
          <p:nvPr/>
        </p:nvSpPr>
        <p:spPr>
          <a:xfrm>
            <a:off x="539552" y="2060848"/>
            <a:ext cx="946093" cy="369332"/>
          </a:xfrm>
          <a:prstGeom prst="rect">
            <a:avLst/>
          </a:prstGeom>
          <a:noFill/>
        </p:spPr>
        <p:txBody>
          <a:bodyPr wrap="none" rtlCol="0">
            <a:spAutoFit/>
          </a:bodyPr>
          <a:lstStyle/>
          <a:p>
            <a:r>
              <a:rPr lang="fr-FR" dirty="0" smtClean="0"/>
              <a:t>T1 </a:t>
            </a:r>
            <a:r>
              <a:rPr lang="fr-FR" dirty="0" err="1" smtClean="0"/>
              <a:t>gado</a:t>
            </a:r>
            <a:endParaRPr lang="fr-FR" dirty="0"/>
          </a:p>
        </p:txBody>
      </p:sp>
      <p:sp>
        <p:nvSpPr>
          <p:cNvPr id="9" name="ZoneTexte 8"/>
          <p:cNvSpPr txBox="1"/>
          <p:nvPr/>
        </p:nvSpPr>
        <p:spPr>
          <a:xfrm>
            <a:off x="3203848" y="2060848"/>
            <a:ext cx="1051891" cy="369332"/>
          </a:xfrm>
          <a:prstGeom prst="rect">
            <a:avLst/>
          </a:prstGeom>
          <a:noFill/>
        </p:spPr>
        <p:txBody>
          <a:bodyPr wrap="none" rtlCol="0">
            <a:spAutoFit/>
          </a:bodyPr>
          <a:lstStyle/>
          <a:p>
            <a:r>
              <a:rPr lang="fr-FR" dirty="0" smtClean="0"/>
              <a:t>Diffusion</a:t>
            </a:r>
            <a:endParaRPr lang="fr-FR" dirty="0"/>
          </a:p>
        </p:txBody>
      </p:sp>
      <p:sp>
        <p:nvSpPr>
          <p:cNvPr id="14" name="ZoneTexte 13"/>
          <p:cNvSpPr txBox="1"/>
          <p:nvPr/>
        </p:nvSpPr>
        <p:spPr>
          <a:xfrm>
            <a:off x="6109954" y="2060848"/>
            <a:ext cx="622286" cy="369332"/>
          </a:xfrm>
          <a:prstGeom prst="rect">
            <a:avLst/>
          </a:prstGeom>
          <a:noFill/>
        </p:spPr>
        <p:txBody>
          <a:bodyPr wrap="none" rtlCol="0">
            <a:spAutoFit/>
          </a:bodyPr>
          <a:lstStyle/>
          <a:p>
            <a:r>
              <a:rPr lang="fr-FR" dirty="0" smtClean="0"/>
              <a:t>ADC</a:t>
            </a:r>
          </a:p>
        </p:txBody>
      </p:sp>
      <p:cxnSp>
        <p:nvCxnSpPr>
          <p:cNvPr id="16" name="Connecteur droit avec flèche 15"/>
          <p:cNvCxnSpPr/>
          <p:nvPr/>
        </p:nvCxnSpPr>
        <p:spPr>
          <a:xfrm>
            <a:off x="1043608" y="4077072"/>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3779912" y="4229472"/>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6588224" y="4221088"/>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764704"/>
            <a:ext cx="842968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Bef>
                <a:spcPct val="20000"/>
              </a:spcBef>
              <a:buClr>
                <a:schemeClr val="accent1"/>
              </a:buClr>
              <a:buSzPct val="70000"/>
              <a:defRPr/>
            </a:pPr>
            <a:r>
              <a:rPr lang="fr-FR" sz="3200" b="1" dirty="0" smtClean="0">
                <a:latin typeface="+mj-lt"/>
                <a:cs typeface="Times New Roman" pitchFamily="18" charset="0"/>
              </a:rPr>
              <a:t>Observation 3: Médulloblastome </a:t>
            </a:r>
            <a:r>
              <a:rPr lang="fr-FR" sz="1400" b="1" dirty="0" smtClean="0">
                <a:latin typeface="+mj-lt"/>
                <a:cs typeface="Times New Roman" pitchFamily="18" charset="0"/>
              </a:rPr>
              <a:t>cérébelleux droit</a:t>
            </a:r>
          </a:p>
        </p:txBody>
      </p:sp>
      <p:sp>
        <p:nvSpPr>
          <p:cNvPr id="7" name="Titre 1"/>
          <p:cNvSpPr>
            <a:spLocks noGrp="1"/>
          </p:cNvSpPr>
          <p:nvPr>
            <p:ph type="ctrTitle"/>
          </p:nvPr>
        </p:nvSpPr>
        <p:spPr>
          <a:xfrm>
            <a:off x="500034" y="260648"/>
            <a:ext cx="8229600" cy="792088"/>
          </a:xfrm>
        </p:spPr>
        <p:txBody>
          <a:bodyPr>
            <a:normAutofit/>
          </a:bodyPr>
          <a:lstStyle/>
          <a:p>
            <a:r>
              <a:rPr lang="fr-FR" sz="4000" dirty="0" smtClean="0"/>
              <a:t>Illustrations de cas cliniques</a:t>
            </a:r>
            <a:endParaRPr lang="fr-FR" sz="4000" dirty="0"/>
          </a:p>
        </p:txBody>
      </p:sp>
      <p:sp>
        <p:nvSpPr>
          <p:cNvPr id="13" name="ZoneTexte 12"/>
          <p:cNvSpPr txBox="1"/>
          <p:nvPr/>
        </p:nvSpPr>
        <p:spPr>
          <a:xfrm>
            <a:off x="428596" y="4941168"/>
            <a:ext cx="8429684" cy="1809726"/>
          </a:xfrm>
          <a:prstGeom prst="rect">
            <a:avLst/>
          </a:prstGeom>
          <a:noFill/>
        </p:spPr>
        <p:txBody>
          <a:bodyPr wrap="square" rtlCol="0">
            <a:spAutoFit/>
          </a:bodyPr>
          <a:lstStyle/>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Patiente âgée de 19 ans présentant un syndrome d’HTIC évoluant depuis 15 jours.</a:t>
            </a:r>
          </a:p>
          <a:p>
            <a:pPr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Processus expansif tissulaire de l’hémisphère cérébelleux droit d’aspect hétérogène, en </a:t>
            </a:r>
            <a:r>
              <a:rPr lang="fr-FR" dirty="0" err="1" smtClean="0">
                <a:latin typeface="Times New Roman" pitchFamily="18" charset="0"/>
                <a:cs typeface="Times New Roman" pitchFamily="18" charset="0"/>
              </a:rPr>
              <a:t>hypersignal</a:t>
            </a:r>
            <a:r>
              <a:rPr lang="fr-FR" dirty="0" smtClean="0">
                <a:latin typeface="Times New Roman" pitchFamily="18" charset="0"/>
                <a:cs typeface="Times New Roman" pitchFamily="18" charset="0"/>
              </a:rPr>
              <a:t> diffusion avec un ADC bas       ; se rehaussant faiblement après injection de gadolinium. Ce processus est entouré  par une collerette en </a:t>
            </a:r>
            <a:r>
              <a:rPr lang="fr-FR" dirty="0" err="1" smtClean="0">
                <a:latin typeface="Times New Roman" pitchFamily="18" charset="0"/>
                <a:cs typeface="Times New Roman" pitchFamily="18" charset="0"/>
              </a:rPr>
              <a:t>hyposignal</a:t>
            </a:r>
            <a:r>
              <a:rPr lang="fr-FR" dirty="0" smtClean="0">
                <a:latin typeface="Times New Roman" pitchFamily="18" charset="0"/>
                <a:cs typeface="Times New Roman" pitchFamily="18" charset="0"/>
              </a:rPr>
              <a:t> T1, en </a:t>
            </a:r>
            <a:r>
              <a:rPr lang="fr-FR" dirty="0" err="1" smtClean="0">
                <a:latin typeface="Times New Roman" pitchFamily="18" charset="0"/>
                <a:cs typeface="Times New Roman" pitchFamily="18" charset="0"/>
              </a:rPr>
              <a:t>isosignal</a:t>
            </a:r>
            <a:r>
              <a:rPr lang="fr-FR" dirty="0" smtClean="0">
                <a:latin typeface="Times New Roman" pitchFamily="18" charset="0"/>
                <a:cs typeface="Times New Roman" pitchFamily="18" charset="0"/>
              </a:rPr>
              <a:t> sur la séquence b1000 avec élévation de l’ADC correspondant à de l’œdème </a:t>
            </a:r>
            <a:r>
              <a:rPr lang="fr-FR" dirty="0" err="1" smtClean="0">
                <a:latin typeface="Times New Roman" pitchFamily="18" charset="0"/>
                <a:cs typeface="Times New Roman" pitchFamily="18" charset="0"/>
              </a:rPr>
              <a:t>vasogénique</a:t>
            </a:r>
            <a:r>
              <a:rPr lang="fr-FR" dirty="0" smtClean="0">
                <a:latin typeface="Times New Roman" pitchFamily="18" charset="0"/>
                <a:cs typeface="Times New Roman" pitchFamily="18" charset="0"/>
              </a:rPr>
              <a:t>            	. </a:t>
            </a:r>
            <a:endParaRPr lang="fr-FR" sz="2400" dirty="0">
              <a:latin typeface="Times New Roman" pitchFamily="18" charset="0"/>
              <a:cs typeface="Times New Roman" pitchFamily="18" charset="0"/>
            </a:endParaRPr>
          </a:p>
        </p:txBody>
      </p:sp>
      <p:grpSp>
        <p:nvGrpSpPr>
          <p:cNvPr id="28" name="Groupe 27"/>
          <p:cNvGrpSpPr/>
          <p:nvPr/>
        </p:nvGrpSpPr>
        <p:grpSpPr>
          <a:xfrm>
            <a:off x="368606" y="1907540"/>
            <a:ext cx="8415278" cy="4689812"/>
            <a:chOff x="368606" y="1907540"/>
            <a:chExt cx="8415278" cy="4689812"/>
          </a:xfrm>
        </p:grpSpPr>
        <p:pic>
          <p:nvPicPr>
            <p:cNvPr id="8" name="Picture 13" descr="C:\Users\ahmed§hanen\Desktop\hanen\sdc\rebh_messadi_medullo\se046.jpg"/>
            <p:cNvPicPr>
              <a:picLocks noChangeAspect="1" noChangeArrowheads="1"/>
            </p:cNvPicPr>
            <p:nvPr/>
          </p:nvPicPr>
          <p:blipFill>
            <a:blip r:embed="rId2" cstate="print"/>
            <a:srcRect/>
            <a:stretch>
              <a:fillRect/>
            </a:stretch>
          </p:blipFill>
          <p:spPr bwMode="auto">
            <a:xfrm rot="10800000" flipV="1">
              <a:off x="2699792" y="1916832"/>
              <a:ext cx="2996743" cy="2877127"/>
            </a:xfrm>
            <a:prstGeom prst="rect">
              <a:avLst/>
            </a:prstGeom>
            <a:noFill/>
            <a:ln w="9525">
              <a:solidFill>
                <a:schemeClr val="tx1"/>
              </a:solidFill>
              <a:miter lim="800000"/>
              <a:headEnd/>
              <a:tailEnd/>
            </a:ln>
          </p:spPr>
        </p:pic>
        <p:pic>
          <p:nvPicPr>
            <p:cNvPr id="9" name="Picture 14" descr="C:\Users\ahmed§hanen\Desktop\hanen\sdc\rebh_messadi_medullo\se047.jpg"/>
            <p:cNvPicPr>
              <a:picLocks noChangeAspect="1" noChangeArrowheads="1"/>
            </p:cNvPicPr>
            <p:nvPr/>
          </p:nvPicPr>
          <p:blipFill>
            <a:blip r:embed="rId3" cstate="print"/>
            <a:srcRect/>
            <a:stretch>
              <a:fillRect/>
            </a:stretch>
          </p:blipFill>
          <p:spPr bwMode="auto">
            <a:xfrm rot="10800000" flipV="1">
              <a:off x="5652120" y="1916832"/>
              <a:ext cx="3131764" cy="2877127"/>
            </a:xfrm>
            <a:prstGeom prst="rect">
              <a:avLst/>
            </a:prstGeom>
            <a:noFill/>
            <a:ln w="9525">
              <a:solidFill>
                <a:schemeClr val="tx1"/>
              </a:solidFill>
              <a:miter lim="800000"/>
              <a:headEnd/>
              <a:tailEnd/>
            </a:ln>
          </p:spPr>
        </p:pic>
        <p:pic>
          <p:nvPicPr>
            <p:cNvPr id="14" name="Picture 15" descr="C:\Users\ahmed§hanen\Desktop\hanen\sdc\rebh_messadi_medullo\se043.jpg"/>
            <p:cNvPicPr>
              <a:picLocks noChangeAspect="1" noChangeArrowheads="1"/>
            </p:cNvPicPr>
            <p:nvPr/>
          </p:nvPicPr>
          <p:blipFill>
            <a:blip r:embed="rId4" cstate="print"/>
            <a:srcRect/>
            <a:stretch>
              <a:fillRect/>
            </a:stretch>
          </p:blipFill>
          <p:spPr bwMode="auto">
            <a:xfrm rot="10800000" flipV="1">
              <a:off x="368606" y="1916832"/>
              <a:ext cx="2403194" cy="2876221"/>
            </a:xfrm>
            <a:prstGeom prst="rect">
              <a:avLst/>
            </a:prstGeom>
            <a:noFill/>
            <a:ln w="9525">
              <a:solidFill>
                <a:schemeClr val="tx1"/>
              </a:solidFill>
              <a:miter lim="800000"/>
              <a:headEnd/>
              <a:tailEnd/>
            </a:ln>
          </p:spPr>
        </p:pic>
        <p:sp>
          <p:nvSpPr>
            <p:cNvPr id="10" name="ZoneTexte 9"/>
            <p:cNvSpPr txBox="1"/>
            <p:nvPr/>
          </p:nvSpPr>
          <p:spPr>
            <a:xfrm>
              <a:off x="395536" y="1907540"/>
              <a:ext cx="946093" cy="369332"/>
            </a:xfrm>
            <a:prstGeom prst="rect">
              <a:avLst/>
            </a:prstGeom>
            <a:noFill/>
          </p:spPr>
          <p:txBody>
            <a:bodyPr wrap="none" rtlCol="0">
              <a:spAutoFit/>
            </a:bodyPr>
            <a:lstStyle/>
            <a:p>
              <a:r>
                <a:rPr lang="fr-FR" dirty="0" smtClean="0"/>
                <a:t>T1 </a:t>
              </a:r>
              <a:r>
                <a:rPr lang="fr-FR" dirty="0" err="1" smtClean="0"/>
                <a:t>gado</a:t>
              </a:r>
              <a:endParaRPr lang="fr-FR" dirty="0"/>
            </a:p>
          </p:txBody>
        </p:sp>
        <p:sp>
          <p:nvSpPr>
            <p:cNvPr id="11" name="ZoneTexte 10"/>
            <p:cNvSpPr txBox="1"/>
            <p:nvPr/>
          </p:nvSpPr>
          <p:spPr>
            <a:xfrm>
              <a:off x="2832089" y="1916832"/>
              <a:ext cx="1019831" cy="369332"/>
            </a:xfrm>
            <a:prstGeom prst="rect">
              <a:avLst/>
            </a:prstGeom>
            <a:noFill/>
          </p:spPr>
          <p:txBody>
            <a:bodyPr wrap="none" rtlCol="0">
              <a:spAutoFit/>
            </a:bodyPr>
            <a:lstStyle/>
            <a:p>
              <a:r>
                <a:rPr lang="fr-FR" dirty="0" smtClean="0"/>
                <a:t>diffusion</a:t>
              </a:r>
              <a:endParaRPr lang="fr-FR" dirty="0"/>
            </a:p>
          </p:txBody>
        </p:sp>
        <p:sp>
          <p:nvSpPr>
            <p:cNvPr id="12" name="ZoneTexte 11"/>
            <p:cNvSpPr txBox="1"/>
            <p:nvPr/>
          </p:nvSpPr>
          <p:spPr>
            <a:xfrm>
              <a:off x="5652120" y="1916832"/>
              <a:ext cx="668773" cy="369332"/>
            </a:xfrm>
            <a:prstGeom prst="rect">
              <a:avLst/>
            </a:prstGeom>
            <a:noFill/>
          </p:spPr>
          <p:txBody>
            <a:bodyPr wrap="none" rtlCol="0">
              <a:spAutoFit/>
            </a:bodyPr>
            <a:lstStyle/>
            <a:p>
              <a:r>
                <a:rPr lang="fr-FR" dirty="0" smtClean="0"/>
                <a:t>ADC </a:t>
              </a:r>
              <a:endParaRPr lang="fr-FR" dirty="0"/>
            </a:p>
          </p:txBody>
        </p:sp>
        <p:cxnSp>
          <p:nvCxnSpPr>
            <p:cNvPr id="16" name="Connecteur droit avec flèche 15"/>
            <p:cNvCxnSpPr/>
            <p:nvPr/>
          </p:nvCxnSpPr>
          <p:spPr>
            <a:xfrm>
              <a:off x="611560" y="3789040"/>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3131840" y="3789040"/>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6300192" y="3861048"/>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4211960" y="5733256"/>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539552" y="4077072"/>
              <a:ext cx="360040" cy="21602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827584" y="6597352"/>
              <a:ext cx="432048"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1475656" y="3789040"/>
              <a:ext cx="423664" cy="838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7172672" y="3789040"/>
              <a:ext cx="423664" cy="838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6228184" y="4229472"/>
              <a:ext cx="360040" cy="21602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836712"/>
            <a:ext cx="8429684"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3200" b="1" dirty="0" smtClean="0"/>
              <a:t>Observation 4:Deux </a:t>
            </a:r>
            <a:r>
              <a:rPr lang="fr-FR" sz="3200" b="1" dirty="0" err="1" smtClean="0"/>
              <a:t>Hémangioblastomes</a:t>
            </a:r>
            <a:r>
              <a:rPr lang="fr-FR" sz="3200" b="1" dirty="0" smtClean="0"/>
              <a:t> </a:t>
            </a:r>
            <a:r>
              <a:rPr lang="fr-FR" sz="1400" b="1" dirty="0" smtClean="0">
                <a:latin typeface="+mj-lt"/>
                <a:cs typeface="Times New Roman" pitchFamily="18" charset="0"/>
              </a:rPr>
              <a:t>cérébelleux droits</a:t>
            </a:r>
          </a:p>
        </p:txBody>
      </p:sp>
      <p:sp>
        <p:nvSpPr>
          <p:cNvPr id="7" name="Titre 1"/>
          <p:cNvSpPr>
            <a:spLocks noGrp="1"/>
          </p:cNvSpPr>
          <p:nvPr>
            <p:ph type="ctrTitle"/>
          </p:nvPr>
        </p:nvSpPr>
        <p:spPr>
          <a:xfrm>
            <a:off x="500034" y="260648"/>
            <a:ext cx="8229600" cy="1357322"/>
          </a:xfrm>
        </p:spPr>
        <p:txBody>
          <a:bodyPr>
            <a:normAutofit/>
          </a:bodyPr>
          <a:lstStyle/>
          <a:p>
            <a:r>
              <a:rPr lang="fr-FR" sz="4000" dirty="0" smtClean="0"/>
              <a:t>Illustrations de cas cliniques</a:t>
            </a:r>
            <a:endParaRPr lang="fr-FR" sz="4000" dirty="0"/>
          </a:p>
        </p:txBody>
      </p:sp>
      <p:grpSp>
        <p:nvGrpSpPr>
          <p:cNvPr id="31" name="Groupe 30"/>
          <p:cNvGrpSpPr/>
          <p:nvPr/>
        </p:nvGrpSpPr>
        <p:grpSpPr>
          <a:xfrm>
            <a:off x="251520" y="2051556"/>
            <a:ext cx="8606760" cy="4289356"/>
            <a:chOff x="251520" y="2051556"/>
            <a:chExt cx="8606760" cy="4289356"/>
          </a:xfrm>
        </p:grpSpPr>
        <p:grpSp>
          <p:nvGrpSpPr>
            <p:cNvPr id="27" name="Groupe 26"/>
            <p:cNvGrpSpPr/>
            <p:nvPr/>
          </p:nvGrpSpPr>
          <p:grpSpPr>
            <a:xfrm>
              <a:off x="251520" y="2060848"/>
              <a:ext cx="8606760" cy="4280064"/>
              <a:chOff x="251520" y="2060848"/>
              <a:chExt cx="8606760" cy="4280064"/>
            </a:xfrm>
          </p:grpSpPr>
          <p:sp>
            <p:nvSpPr>
              <p:cNvPr id="13" name="ZoneTexte 12"/>
              <p:cNvSpPr txBox="1"/>
              <p:nvPr/>
            </p:nvSpPr>
            <p:spPr>
              <a:xfrm>
                <a:off x="428596" y="5085184"/>
                <a:ext cx="8429684" cy="1255728"/>
              </a:xfrm>
              <a:prstGeom prst="rect">
                <a:avLst/>
              </a:prstGeom>
              <a:noFill/>
            </p:spPr>
            <p:txBody>
              <a:bodyPr wrap="square" rtlCol="0">
                <a:spAutoFit/>
              </a:bodyPr>
              <a:lstStyle/>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Patient âgé de 38 ans présentant un syndrome d’HTIC d’aggravation progressive.</a:t>
                </a:r>
              </a:p>
              <a:p>
                <a:pPr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Deux processus expansifs kystiques avec nodule mural hémisphériques cérébelleux droits    . La composante kystique est </a:t>
                </a:r>
                <a:r>
                  <a:rPr lang="fr-FR" dirty="0" err="1" smtClean="0">
                    <a:latin typeface="Times New Roman" pitchFamily="18" charset="0"/>
                    <a:cs typeface="Times New Roman" pitchFamily="18" charset="0"/>
                  </a:rPr>
                  <a:t>hyposignal</a:t>
                </a:r>
                <a:r>
                  <a:rPr lang="fr-FR" dirty="0" smtClean="0">
                    <a:latin typeface="Times New Roman" pitchFamily="18" charset="0"/>
                    <a:cs typeface="Times New Roman" pitchFamily="18" charset="0"/>
                  </a:rPr>
                  <a:t> diffusion avec ADC augmenté    . Le nodule mural est en discret </a:t>
                </a:r>
                <a:r>
                  <a:rPr lang="fr-FR" dirty="0" err="1" smtClean="0">
                    <a:latin typeface="Times New Roman" pitchFamily="18" charset="0"/>
                    <a:cs typeface="Times New Roman" pitchFamily="18" charset="0"/>
                  </a:rPr>
                  <a:t>hyposignal</a:t>
                </a:r>
                <a:r>
                  <a:rPr lang="fr-FR" dirty="0" smtClean="0">
                    <a:latin typeface="Times New Roman" pitchFamily="18" charset="0"/>
                    <a:cs typeface="Times New Roman" pitchFamily="18" charset="0"/>
                  </a:rPr>
                  <a:t> diffusion avec un ADC  légèrement augmenté. </a:t>
                </a:r>
                <a:endParaRPr lang="fr-FR" dirty="0">
                  <a:latin typeface="Times New Roman" pitchFamily="18" charset="0"/>
                  <a:cs typeface="Times New Roman" pitchFamily="18" charset="0"/>
                </a:endParaRPr>
              </a:p>
            </p:txBody>
          </p:sp>
          <p:pic>
            <p:nvPicPr>
              <p:cNvPr id="10" name="Picture 18" descr="C:\Users\ahmed§hanen\Desktop\hanen\sdc\kamel_aouini_hemangioblastome\se058.jpg"/>
              <p:cNvPicPr>
                <a:picLocks noChangeAspect="1" noChangeArrowheads="1"/>
              </p:cNvPicPr>
              <p:nvPr/>
            </p:nvPicPr>
            <p:blipFill>
              <a:blip r:embed="rId2" cstate="print"/>
              <a:srcRect/>
              <a:stretch>
                <a:fillRect/>
              </a:stretch>
            </p:blipFill>
            <p:spPr bwMode="auto">
              <a:xfrm>
                <a:off x="251520" y="2060848"/>
                <a:ext cx="3128494" cy="2607079"/>
              </a:xfrm>
              <a:prstGeom prst="rect">
                <a:avLst/>
              </a:prstGeom>
              <a:noFill/>
              <a:ln w="9525">
                <a:solidFill>
                  <a:schemeClr val="tx1"/>
                </a:solidFill>
                <a:miter lim="800000"/>
                <a:headEnd/>
                <a:tailEnd/>
              </a:ln>
            </p:spPr>
          </p:pic>
          <p:pic>
            <p:nvPicPr>
              <p:cNvPr id="11" name="Picture 19" descr="C:\Users\ahmed§hanen\Desktop\hanen\sdc\kamel_aouini_hemangioblastome\se052.jpg"/>
              <p:cNvPicPr>
                <a:picLocks noChangeAspect="1" noChangeArrowheads="1"/>
              </p:cNvPicPr>
              <p:nvPr/>
            </p:nvPicPr>
            <p:blipFill>
              <a:blip r:embed="rId3" cstate="print"/>
              <a:srcRect/>
              <a:stretch>
                <a:fillRect/>
              </a:stretch>
            </p:blipFill>
            <p:spPr bwMode="auto">
              <a:xfrm>
                <a:off x="3382064" y="2060848"/>
                <a:ext cx="2739900" cy="2607079"/>
              </a:xfrm>
              <a:prstGeom prst="rect">
                <a:avLst/>
              </a:prstGeom>
              <a:noFill/>
              <a:ln w="9525">
                <a:solidFill>
                  <a:schemeClr val="tx1"/>
                </a:solidFill>
                <a:miter lim="800000"/>
                <a:headEnd/>
                <a:tailEnd/>
              </a:ln>
            </p:spPr>
          </p:pic>
          <p:pic>
            <p:nvPicPr>
              <p:cNvPr id="12" name="Picture 35" descr="G:\export\sdc\2\ln008.jpg"/>
              <p:cNvPicPr>
                <a:picLocks noChangeAspect="1" noChangeArrowheads="1"/>
              </p:cNvPicPr>
              <p:nvPr/>
            </p:nvPicPr>
            <p:blipFill>
              <a:blip r:embed="rId4" cstate="print"/>
              <a:srcRect/>
              <a:stretch>
                <a:fillRect/>
              </a:stretch>
            </p:blipFill>
            <p:spPr bwMode="auto">
              <a:xfrm>
                <a:off x="6118368" y="2060848"/>
                <a:ext cx="2736311" cy="2607079"/>
              </a:xfrm>
              <a:prstGeom prst="rect">
                <a:avLst/>
              </a:prstGeom>
              <a:noFill/>
              <a:ln w="9525">
                <a:solidFill>
                  <a:schemeClr val="tx1"/>
                </a:solidFill>
                <a:miter lim="800000"/>
                <a:headEnd/>
                <a:tailEnd/>
              </a:ln>
            </p:spPr>
          </p:pic>
          <p:sp>
            <p:nvSpPr>
              <p:cNvPr id="8" name="Ellipse 7"/>
              <p:cNvSpPr/>
              <p:nvPr/>
            </p:nvSpPr>
            <p:spPr>
              <a:xfrm>
                <a:off x="2195736" y="3789040"/>
                <a:ext cx="792088"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348136" y="4445496"/>
                <a:ext cx="207640" cy="2796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115616" y="5733256"/>
                <a:ext cx="144016"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Étoile à 5 branches 16"/>
              <p:cNvSpPr/>
              <p:nvPr/>
            </p:nvSpPr>
            <p:spPr>
              <a:xfrm>
                <a:off x="2411760" y="4149080"/>
                <a:ext cx="72008" cy="72008"/>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toile à 5 branches 17"/>
              <p:cNvSpPr/>
              <p:nvPr/>
            </p:nvSpPr>
            <p:spPr>
              <a:xfrm>
                <a:off x="4644008" y="4005064"/>
                <a:ext cx="72008" cy="72008"/>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Étoile à 5 branches 18"/>
              <p:cNvSpPr/>
              <p:nvPr/>
            </p:nvSpPr>
            <p:spPr>
              <a:xfrm>
                <a:off x="7596336" y="3861048"/>
                <a:ext cx="72008" cy="72008"/>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20" name="Étoile à 5 branches 19"/>
              <p:cNvSpPr/>
              <p:nvPr/>
            </p:nvSpPr>
            <p:spPr>
              <a:xfrm>
                <a:off x="8172400" y="5877272"/>
                <a:ext cx="72008" cy="72008"/>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p:cNvCxnSpPr/>
              <p:nvPr/>
            </p:nvCxnSpPr>
            <p:spPr>
              <a:xfrm flipH="1">
                <a:off x="2771800" y="3501008"/>
                <a:ext cx="288032" cy="43204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4139952" y="4221088"/>
                <a:ext cx="288032" cy="28803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7236296" y="4085456"/>
                <a:ext cx="216024" cy="2076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28" name="ZoneTexte 27"/>
            <p:cNvSpPr txBox="1"/>
            <p:nvPr/>
          </p:nvSpPr>
          <p:spPr>
            <a:xfrm>
              <a:off x="251520" y="2060848"/>
              <a:ext cx="946093" cy="369332"/>
            </a:xfrm>
            <a:prstGeom prst="rect">
              <a:avLst/>
            </a:prstGeom>
            <a:noFill/>
          </p:spPr>
          <p:txBody>
            <a:bodyPr wrap="none" rtlCol="0">
              <a:spAutoFit/>
            </a:bodyPr>
            <a:lstStyle/>
            <a:p>
              <a:r>
                <a:rPr lang="fr-FR" dirty="0" smtClean="0"/>
                <a:t>T1 </a:t>
              </a:r>
              <a:r>
                <a:rPr lang="fr-FR" dirty="0" err="1" smtClean="0"/>
                <a:t>gado</a:t>
              </a:r>
              <a:endParaRPr lang="fr-FR" dirty="0"/>
            </a:p>
          </p:txBody>
        </p:sp>
        <p:sp>
          <p:nvSpPr>
            <p:cNvPr id="29" name="ZoneTexte 28"/>
            <p:cNvSpPr txBox="1"/>
            <p:nvPr/>
          </p:nvSpPr>
          <p:spPr>
            <a:xfrm>
              <a:off x="3419872" y="2051556"/>
              <a:ext cx="1098378" cy="369332"/>
            </a:xfrm>
            <a:prstGeom prst="rect">
              <a:avLst/>
            </a:prstGeom>
            <a:noFill/>
          </p:spPr>
          <p:txBody>
            <a:bodyPr wrap="none" rtlCol="0">
              <a:spAutoFit/>
            </a:bodyPr>
            <a:lstStyle/>
            <a:p>
              <a:r>
                <a:rPr lang="fr-FR" dirty="0" smtClean="0"/>
                <a:t>Diffusion </a:t>
              </a:r>
              <a:endParaRPr lang="fr-FR" dirty="0"/>
            </a:p>
          </p:txBody>
        </p:sp>
        <p:sp>
          <p:nvSpPr>
            <p:cNvPr id="30" name="ZoneTexte 29"/>
            <p:cNvSpPr txBox="1"/>
            <p:nvPr/>
          </p:nvSpPr>
          <p:spPr>
            <a:xfrm>
              <a:off x="6156176" y="2060848"/>
              <a:ext cx="622286" cy="369332"/>
            </a:xfrm>
            <a:prstGeom prst="rect">
              <a:avLst/>
            </a:prstGeom>
            <a:noFill/>
          </p:spPr>
          <p:txBody>
            <a:bodyPr wrap="none" rtlCol="0">
              <a:spAutoFit/>
            </a:bodyPr>
            <a:lstStyle/>
            <a:p>
              <a:r>
                <a:rPr lang="fr-FR" dirty="0" smtClean="0"/>
                <a:t>ADC</a:t>
              </a:r>
              <a:endParaRPr lang="fr-FR"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764704"/>
            <a:ext cx="842968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3200" b="1" dirty="0" smtClean="0">
                <a:cs typeface="Times New Roman" pitchFamily="18" charset="0"/>
              </a:rPr>
              <a:t>Observation 5: Gliome </a:t>
            </a:r>
            <a:r>
              <a:rPr lang="fr-FR" sz="1400" b="1" dirty="0" smtClean="0">
                <a:cs typeface="Times New Roman" pitchFamily="18" charset="0"/>
              </a:rPr>
              <a:t>du tronc cérébral</a:t>
            </a:r>
          </a:p>
        </p:txBody>
      </p:sp>
      <p:sp>
        <p:nvSpPr>
          <p:cNvPr id="7" name="Titre 1"/>
          <p:cNvSpPr>
            <a:spLocks noGrp="1"/>
          </p:cNvSpPr>
          <p:nvPr>
            <p:ph type="ctrTitle"/>
          </p:nvPr>
        </p:nvSpPr>
        <p:spPr>
          <a:xfrm>
            <a:off x="500034" y="260648"/>
            <a:ext cx="8229600" cy="770428"/>
          </a:xfrm>
        </p:spPr>
        <p:txBody>
          <a:bodyPr>
            <a:normAutofit/>
          </a:bodyPr>
          <a:lstStyle/>
          <a:p>
            <a:r>
              <a:rPr lang="fr-FR" sz="4000" dirty="0" smtClean="0"/>
              <a:t>Illustrations de cas cliniques</a:t>
            </a:r>
            <a:endParaRPr lang="fr-FR" sz="4000" dirty="0"/>
          </a:p>
        </p:txBody>
      </p:sp>
      <p:sp>
        <p:nvSpPr>
          <p:cNvPr id="13" name="ZoneTexte 12"/>
          <p:cNvSpPr txBox="1"/>
          <p:nvPr/>
        </p:nvSpPr>
        <p:spPr>
          <a:xfrm>
            <a:off x="467544" y="5572397"/>
            <a:ext cx="8208912" cy="1255728"/>
          </a:xfrm>
          <a:prstGeom prst="rect">
            <a:avLst/>
          </a:prstGeom>
          <a:noFill/>
        </p:spPr>
        <p:txBody>
          <a:bodyPr wrap="square" rtlCol="0">
            <a:spAutoFit/>
          </a:bodyPr>
          <a:lstStyle/>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Patiente, âgée de 31ans; syndrome cérébelleux et signe d’HTIC. </a:t>
            </a:r>
          </a:p>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Processus expansif intra axial ponto bulbaire latéralisé à gauche, hétérogène, en </a:t>
            </a:r>
            <a:r>
              <a:rPr lang="fr-FR" dirty="0" err="1" smtClean="0">
                <a:latin typeface="Times New Roman" pitchFamily="18" charset="0"/>
                <a:cs typeface="Times New Roman" pitchFamily="18" charset="0"/>
              </a:rPr>
              <a:t>hypersignal</a:t>
            </a:r>
            <a:r>
              <a:rPr lang="fr-FR" dirty="0" smtClean="0">
                <a:latin typeface="Times New Roman" pitchFamily="18" charset="0"/>
                <a:cs typeface="Times New Roman" pitchFamily="18" charset="0"/>
              </a:rPr>
              <a:t>  FLAIR T2, discret hyper signal diffusion avec un ADC  discrètement élevé.</a:t>
            </a:r>
          </a:p>
        </p:txBody>
      </p:sp>
      <p:pic>
        <p:nvPicPr>
          <p:cNvPr id="5122" name="Picture 2"/>
          <p:cNvPicPr>
            <a:picLocks noChangeAspect="1" noChangeArrowheads="1"/>
          </p:cNvPicPr>
          <p:nvPr/>
        </p:nvPicPr>
        <p:blipFill>
          <a:blip r:embed="rId3" cstate="print"/>
          <a:srcRect/>
          <a:stretch>
            <a:fillRect/>
          </a:stretch>
        </p:blipFill>
        <p:spPr bwMode="auto">
          <a:xfrm>
            <a:off x="377599" y="2022258"/>
            <a:ext cx="2455435" cy="36000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2793578" y="2022258"/>
            <a:ext cx="2786534" cy="3598439"/>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5580111" y="2022257"/>
            <a:ext cx="3345883" cy="36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764704"/>
            <a:ext cx="842968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3200" b="1" dirty="0" smtClean="0">
                <a:cs typeface="Times New Roman" pitchFamily="18" charset="0"/>
              </a:rPr>
              <a:t>Observation 6: </a:t>
            </a:r>
            <a:r>
              <a:rPr lang="fr-FR" sz="3200" b="1" dirty="0" err="1" smtClean="0">
                <a:cs typeface="Times New Roman" pitchFamily="18" charset="0"/>
              </a:rPr>
              <a:t>Glioblastome</a:t>
            </a:r>
            <a:r>
              <a:rPr lang="fr-FR" sz="3200" b="1" dirty="0" smtClean="0">
                <a:cs typeface="Times New Roman" pitchFamily="18" charset="0"/>
              </a:rPr>
              <a:t> </a:t>
            </a:r>
            <a:r>
              <a:rPr lang="fr-FR" sz="1600" b="1" dirty="0" smtClean="0">
                <a:cs typeface="Times New Roman" pitchFamily="18" charset="0"/>
              </a:rPr>
              <a:t>de l’hémisphère cérébelleux gauche</a:t>
            </a:r>
            <a:r>
              <a:rPr lang="fr-FR" sz="3200" b="1" dirty="0" smtClean="0">
                <a:cs typeface="Times New Roman" pitchFamily="18" charset="0"/>
              </a:rPr>
              <a:t> </a:t>
            </a:r>
          </a:p>
        </p:txBody>
      </p:sp>
      <p:sp>
        <p:nvSpPr>
          <p:cNvPr id="7" name="Titre 1"/>
          <p:cNvSpPr>
            <a:spLocks noGrp="1"/>
          </p:cNvSpPr>
          <p:nvPr>
            <p:ph type="ctrTitle"/>
          </p:nvPr>
        </p:nvSpPr>
        <p:spPr>
          <a:xfrm>
            <a:off x="500034" y="260648"/>
            <a:ext cx="8229600" cy="720080"/>
          </a:xfrm>
        </p:spPr>
        <p:txBody>
          <a:bodyPr>
            <a:normAutofit/>
          </a:bodyPr>
          <a:lstStyle/>
          <a:p>
            <a:r>
              <a:rPr lang="fr-FR" sz="4000" dirty="0" smtClean="0"/>
              <a:t>Illustrations de cas cliniques</a:t>
            </a:r>
            <a:endParaRPr lang="fr-FR" sz="4000" dirty="0"/>
          </a:p>
        </p:txBody>
      </p:sp>
      <p:sp>
        <p:nvSpPr>
          <p:cNvPr id="13" name="ZoneTexte 12"/>
          <p:cNvSpPr txBox="1"/>
          <p:nvPr/>
        </p:nvSpPr>
        <p:spPr>
          <a:xfrm>
            <a:off x="251520" y="4941168"/>
            <a:ext cx="8568952" cy="1588127"/>
          </a:xfrm>
          <a:prstGeom prst="rect">
            <a:avLst/>
          </a:prstGeom>
          <a:noFill/>
        </p:spPr>
        <p:txBody>
          <a:bodyPr wrap="square" rtlCol="0">
            <a:spAutoFit/>
          </a:bodyPr>
          <a:lstStyle/>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Patient âgé de 18 ans , opéré à 2 reprises pour </a:t>
            </a:r>
            <a:r>
              <a:rPr lang="fr-FR" dirty="0" err="1" smtClean="0">
                <a:latin typeface="Times New Roman" pitchFamily="18" charset="0"/>
                <a:cs typeface="Times New Roman" pitchFamily="18" charset="0"/>
              </a:rPr>
              <a:t>glioblastome</a:t>
            </a:r>
            <a:r>
              <a:rPr lang="fr-FR" dirty="0" smtClean="0">
                <a:latin typeface="Times New Roman" pitchFamily="18" charset="0"/>
                <a:cs typeface="Times New Roman" pitchFamily="18" charset="0"/>
              </a:rPr>
              <a:t> de la fosse postérieure. </a:t>
            </a:r>
          </a:p>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Processus expansif intra-axial de l’hémisphère cérébelleux  gauche de signal hétérogène comportant une composante kystique et une composante charnue. </a:t>
            </a:r>
          </a:p>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En diffusion, L’ADC est élevé dans les composantes kystiques et bas dans les composantes charnues. </a:t>
            </a:r>
            <a:endParaRPr lang="fr-FR"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6444208" y="1988838"/>
            <a:ext cx="2577503" cy="2743200"/>
          </a:xfrm>
          <a:prstGeom prst="rect">
            <a:avLst/>
          </a:prstGeom>
          <a:noFill/>
          <a:ln w="9525">
            <a:solidFill>
              <a:schemeClr val="tx1"/>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283305" y="1988838"/>
            <a:ext cx="2138008" cy="2744309"/>
          </a:xfrm>
          <a:prstGeom prst="rect">
            <a:avLst/>
          </a:prstGeom>
          <a:noFill/>
          <a:ln w="9525">
            <a:solidFill>
              <a:schemeClr val="tx1"/>
            </a:solid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07504" y="1988838"/>
            <a:ext cx="2157844" cy="2744005"/>
          </a:xfrm>
          <a:prstGeom prst="rect">
            <a:avLst/>
          </a:prstGeom>
          <a:noFill/>
          <a:ln w="9525">
            <a:solidFill>
              <a:schemeClr val="tx1"/>
            </a:solidFill>
            <a:miter lim="800000"/>
            <a:headEnd/>
            <a:tailEnd/>
          </a:ln>
        </p:spPr>
      </p:pic>
      <p:pic>
        <p:nvPicPr>
          <p:cNvPr id="3077" name="Picture 5"/>
          <p:cNvPicPr>
            <a:picLocks noChangeAspect="1" noChangeArrowheads="1"/>
          </p:cNvPicPr>
          <p:nvPr/>
        </p:nvPicPr>
        <p:blipFill>
          <a:blip r:embed="rId5" cstate="print"/>
          <a:srcRect b="2703"/>
          <a:stretch>
            <a:fillRect/>
          </a:stretch>
        </p:blipFill>
        <p:spPr bwMode="auto">
          <a:xfrm>
            <a:off x="2267744" y="1988838"/>
            <a:ext cx="2051302" cy="2744310"/>
          </a:xfrm>
          <a:prstGeom prst="rect">
            <a:avLst/>
          </a:prstGeom>
          <a:noFill/>
          <a:ln w="9525">
            <a:solidFill>
              <a:schemeClr val="tx1"/>
            </a:solidFill>
            <a:miter lim="800000"/>
            <a:headEnd/>
            <a:tailEnd/>
          </a:ln>
        </p:spPr>
      </p:pic>
      <p:sp>
        <p:nvSpPr>
          <p:cNvPr id="9" name="ZoneTexte 8"/>
          <p:cNvSpPr txBox="1"/>
          <p:nvPr/>
        </p:nvSpPr>
        <p:spPr>
          <a:xfrm>
            <a:off x="107504" y="1988840"/>
            <a:ext cx="431528" cy="369332"/>
          </a:xfrm>
          <a:prstGeom prst="rect">
            <a:avLst/>
          </a:prstGeom>
          <a:noFill/>
        </p:spPr>
        <p:txBody>
          <a:bodyPr wrap="none" rtlCol="0">
            <a:spAutoFit/>
          </a:bodyPr>
          <a:lstStyle/>
          <a:p>
            <a:r>
              <a:rPr lang="fr-FR" dirty="0" smtClean="0"/>
              <a:t>T2</a:t>
            </a:r>
            <a:endParaRPr lang="fr-FR" dirty="0"/>
          </a:p>
        </p:txBody>
      </p:sp>
      <p:sp>
        <p:nvSpPr>
          <p:cNvPr id="10" name="ZoneTexte 9"/>
          <p:cNvSpPr txBox="1"/>
          <p:nvPr/>
        </p:nvSpPr>
        <p:spPr>
          <a:xfrm>
            <a:off x="2267744" y="1988840"/>
            <a:ext cx="946093" cy="369332"/>
          </a:xfrm>
          <a:prstGeom prst="rect">
            <a:avLst/>
          </a:prstGeom>
          <a:noFill/>
        </p:spPr>
        <p:txBody>
          <a:bodyPr wrap="none" rtlCol="0">
            <a:spAutoFit/>
          </a:bodyPr>
          <a:lstStyle/>
          <a:p>
            <a:r>
              <a:rPr lang="fr-FR" dirty="0" smtClean="0"/>
              <a:t>T1 </a:t>
            </a:r>
            <a:r>
              <a:rPr lang="fr-FR" dirty="0" err="1" smtClean="0"/>
              <a:t>gado</a:t>
            </a:r>
            <a:endParaRPr lang="fr-FR" dirty="0"/>
          </a:p>
        </p:txBody>
      </p:sp>
      <p:sp>
        <p:nvSpPr>
          <p:cNvPr id="11" name="ZoneTexte 10"/>
          <p:cNvSpPr txBox="1"/>
          <p:nvPr/>
        </p:nvSpPr>
        <p:spPr>
          <a:xfrm>
            <a:off x="4283968" y="1988840"/>
            <a:ext cx="1051891" cy="369332"/>
          </a:xfrm>
          <a:prstGeom prst="rect">
            <a:avLst/>
          </a:prstGeom>
          <a:noFill/>
        </p:spPr>
        <p:txBody>
          <a:bodyPr wrap="none" rtlCol="0">
            <a:spAutoFit/>
          </a:bodyPr>
          <a:lstStyle/>
          <a:p>
            <a:r>
              <a:rPr lang="fr-FR" dirty="0" smtClean="0"/>
              <a:t>Diffusion</a:t>
            </a:r>
            <a:endParaRPr lang="fr-FR" dirty="0"/>
          </a:p>
        </p:txBody>
      </p:sp>
      <p:sp>
        <p:nvSpPr>
          <p:cNvPr id="12" name="ZoneTexte 11"/>
          <p:cNvSpPr txBox="1"/>
          <p:nvPr/>
        </p:nvSpPr>
        <p:spPr>
          <a:xfrm>
            <a:off x="6444208" y="1988840"/>
            <a:ext cx="622286" cy="369332"/>
          </a:xfrm>
          <a:prstGeom prst="rect">
            <a:avLst/>
          </a:prstGeom>
          <a:noFill/>
        </p:spPr>
        <p:txBody>
          <a:bodyPr wrap="none" rtlCol="0">
            <a:spAutoFit/>
          </a:bodyPr>
          <a:lstStyle/>
          <a:p>
            <a:r>
              <a:rPr lang="fr-FR" dirty="0" smtClean="0"/>
              <a:t>ADC</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900009"/>
            <a:ext cx="842968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3200" b="1" dirty="0" smtClean="0">
                <a:cs typeface="Times New Roman" pitchFamily="18" charset="0"/>
              </a:rPr>
              <a:t>Observation 7: Lymphome </a:t>
            </a:r>
            <a:r>
              <a:rPr lang="fr-FR" sz="1400" b="1" dirty="0" smtClean="0">
                <a:latin typeface="+mj-lt"/>
                <a:cs typeface="Times New Roman" pitchFamily="18" charset="0"/>
              </a:rPr>
              <a:t>de l’hémisphère cérébelleux</a:t>
            </a:r>
            <a:r>
              <a:rPr lang="fr-FR" sz="3200" b="1" dirty="0" smtClean="0">
                <a:cs typeface="Times New Roman" pitchFamily="18" charset="0"/>
              </a:rPr>
              <a:t> </a:t>
            </a:r>
          </a:p>
        </p:txBody>
      </p:sp>
      <p:sp>
        <p:nvSpPr>
          <p:cNvPr id="7" name="Titre 1"/>
          <p:cNvSpPr>
            <a:spLocks noGrp="1"/>
          </p:cNvSpPr>
          <p:nvPr>
            <p:ph type="ctrTitle"/>
          </p:nvPr>
        </p:nvSpPr>
        <p:spPr>
          <a:xfrm>
            <a:off x="500034" y="260648"/>
            <a:ext cx="8229600" cy="842436"/>
          </a:xfrm>
        </p:spPr>
        <p:txBody>
          <a:bodyPr>
            <a:normAutofit/>
          </a:bodyPr>
          <a:lstStyle/>
          <a:p>
            <a:r>
              <a:rPr lang="fr-FR" sz="4000" dirty="0" smtClean="0"/>
              <a:t>Illustrations de cas cliniques</a:t>
            </a:r>
            <a:endParaRPr lang="fr-FR" sz="4000" dirty="0"/>
          </a:p>
        </p:txBody>
      </p:sp>
      <p:sp>
        <p:nvSpPr>
          <p:cNvPr id="13" name="ZoneTexte 12"/>
          <p:cNvSpPr txBox="1"/>
          <p:nvPr/>
        </p:nvSpPr>
        <p:spPr>
          <a:xfrm>
            <a:off x="428596" y="5229200"/>
            <a:ext cx="8429684" cy="1692771"/>
          </a:xfrm>
          <a:prstGeom prst="rect">
            <a:avLst/>
          </a:prstGeom>
          <a:noFill/>
        </p:spPr>
        <p:txBody>
          <a:bodyPr wrap="square" rtlCol="0">
            <a:spAutoFit/>
          </a:bodyPr>
          <a:lstStyle/>
          <a:p>
            <a:pPr lvl="0" algn="just">
              <a:spcBef>
                <a:spcPct val="20000"/>
              </a:spcBef>
              <a:buClr>
                <a:schemeClr val="accent1"/>
              </a:buClr>
              <a:buSzPct val="70000"/>
              <a:buFont typeface="Arial" pitchFamily="34" charset="0"/>
              <a:buChar char="•"/>
            </a:pPr>
            <a:r>
              <a:rPr lang="fr-FR" sz="2000" dirty="0" smtClean="0">
                <a:latin typeface="Times New Roman" pitchFamily="18" charset="0"/>
                <a:cs typeface="Times New Roman" pitchFamily="18" charset="0"/>
              </a:rPr>
              <a:t>Patiente âgée de 27 ans, suivie pour lymphome B à grandes cellules  avec localisation cérébrale  occipitale gauche opérée. Contrôle après chimiothérapie.</a:t>
            </a:r>
          </a:p>
          <a:p>
            <a:pPr lvl="0" algn="just">
              <a:spcBef>
                <a:spcPct val="20000"/>
              </a:spcBef>
              <a:buClr>
                <a:schemeClr val="accent1"/>
              </a:buClr>
              <a:buSzPct val="70000"/>
              <a:buFont typeface="Arial" pitchFamily="34" charset="0"/>
              <a:buChar char="•"/>
            </a:pPr>
            <a:r>
              <a:rPr lang="fr-FR" sz="2000" dirty="0" smtClean="0">
                <a:latin typeface="Times New Roman" pitchFamily="18" charset="0"/>
                <a:cs typeface="Times New Roman" pitchFamily="18" charset="0"/>
              </a:rPr>
              <a:t>Processus en </a:t>
            </a:r>
            <a:r>
              <a:rPr lang="fr-FR" sz="2000" dirty="0" err="1" smtClean="0">
                <a:latin typeface="Times New Roman" pitchFamily="18" charset="0"/>
                <a:cs typeface="Times New Roman" pitchFamily="18" charset="0"/>
              </a:rPr>
              <a:t>hyposignal</a:t>
            </a:r>
            <a:r>
              <a:rPr lang="fr-FR" sz="2000" dirty="0" smtClean="0">
                <a:latin typeface="Times New Roman" pitchFamily="18" charset="0"/>
                <a:cs typeface="Times New Roman" pitchFamily="18" charset="0"/>
              </a:rPr>
              <a:t> T1 ne se </a:t>
            </a:r>
            <a:r>
              <a:rPr lang="fr-FR" sz="2000" dirty="0" err="1" smtClean="0">
                <a:latin typeface="Times New Roman" pitchFamily="18" charset="0"/>
                <a:cs typeface="Times New Roman" pitchFamily="18" charset="0"/>
              </a:rPr>
              <a:t>rehausssant</a:t>
            </a:r>
            <a:r>
              <a:rPr lang="fr-FR" sz="2000" dirty="0" smtClean="0">
                <a:latin typeface="Times New Roman" pitchFamily="18" charset="0"/>
                <a:cs typeface="Times New Roman" pitchFamily="18" charset="0"/>
              </a:rPr>
              <a:t> pas après injection de </a:t>
            </a:r>
            <a:r>
              <a:rPr lang="fr-FR" sz="2000" dirty="0" err="1" smtClean="0">
                <a:latin typeface="Times New Roman" pitchFamily="18" charset="0"/>
                <a:cs typeface="Times New Roman" pitchFamily="18" charset="0"/>
              </a:rPr>
              <a:t>gaolinium</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hypersignal</a:t>
            </a:r>
            <a:r>
              <a:rPr lang="fr-FR" sz="2000" dirty="0" smtClean="0">
                <a:latin typeface="Times New Roman" pitchFamily="18" charset="0"/>
                <a:cs typeface="Times New Roman" pitchFamily="18" charset="0"/>
              </a:rPr>
              <a:t> FLAIR et diffusion avec un ADC diminué correspondant à une récidive tumorale. </a:t>
            </a:r>
            <a:endParaRPr lang="fr-FR" sz="2000" dirty="0">
              <a:latin typeface="Times New Roman" pitchFamily="18" charset="0"/>
              <a:cs typeface="Times New Roman" pitchFamily="18" charset="0"/>
            </a:endParaRPr>
          </a:p>
        </p:txBody>
      </p:sp>
      <p:grpSp>
        <p:nvGrpSpPr>
          <p:cNvPr id="14" name="Groupe 13"/>
          <p:cNvGrpSpPr/>
          <p:nvPr/>
        </p:nvGrpSpPr>
        <p:grpSpPr>
          <a:xfrm>
            <a:off x="298969" y="1966349"/>
            <a:ext cx="8657608" cy="3262851"/>
            <a:chOff x="298969" y="1966349"/>
            <a:chExt cx="8657608" cy="3262851"/>
          </a:xfrm>
        </p:grpSpPr>
        <p:pic>
          <p:nvPicPr>
            <p:cNvPr id="2050" name="Picture 2"/>
            <p:cNvPicPr>
              <a:picLocks noChangeAspect="1" noChangeArrowheads="1"/>
            </p:cNvPicPr>
            <p:nvPr/>
          </p:nvPicPr>
          <p:blipFill>
            <a:blip r:embed="rId2" cstate="print"/>
            <a:srcRect/>
            <a:stretch>
              <a:fillRect/>
            </a:stretch>
          </p:blipFill>
          <p:spPr bwMode="auto">
            <a:xfrm>
              <a:off x="5796136" y="1966350"/>
              <a:ext cx="3160441" cy="3240360"/>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98969" y="1966349"/>
              <a:ext cx="2688855" cy="3261765"/>
            </a:xfrm>
            <a:prstGeom prst="rect">
              <a:avLst/>
            </a:prstGeom>
            <a:noFill/>
            <a:ln w="9525">
              <a:solidFill>
                <a:schemeClr val="tx1"/>
              </a:solid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2987824" y="1966350"/>
              <a:ext cx="2832584" cy="3262850"/>
            </a:xfrm>
            <a:prstGeom prst="rect">
              <a:avLst/>
            </a:prstGeom>
            <a:noFill/>
            <a:ln w="9525">
              <a:solidFill>
                <a:schemeClr val="tx1"/>
              </a:solidFill>
              <a:miter lim="800000"/>
              <a:headEnd/>
              <a:tailEnd/>
            </a:ln>
          </p:spPr>
        </p:pic>
        <p:pic>
          <p:nvPicPr>
            <p:cNvPr id="2054" name="Picture 6"/>
            <p:cNvPicPr>
              <a:picLocks noChangeAspect="1" noChangeArrowheads="1"/>
            </p:cNvPicPr>
            <p:nvPr/>
          </p:nvPicPr>
          <p:blipFill>
            <a:blip r:embed="rId5" cstate="print"/>
            <a:srcRect t="44279" r="43868" b="9272"/>
            <a:stretch>
              <a:fillRect/>
            </a:stretch>
          </p:blipFill>
          <p:spPr bwMode="auto">
            <a:xfrm>
              <a:off x="1235073" y="1966351"/>
              <a:ext cx="1745972" cy="1729546"/>
            </a:xfrm>
            <a:prstGeom prst="rect">
              <a:avLst/>
            </a:prstGeom>
            <a:noFill/>
            <a:ln w="9525">
              <a:solidFill>
                <a:schemeClr val="tx1"/>
              </a:solidFill>
              <a:miter lim="800000"/>
              <a:headEnd/>
              <a:tailEnd/>
            </a:ln>
          </p:spPr>
        </p:pic>
        <p:sp>
          <p:nvSpPr>
            <p:cNvPr id="9" name="ZoneTexte 8"/>
            <p:cNvSpPr txBox="1"/>
            <p:nvPr/>
          </p:nvSpPr>
          <p:spPr>
            <a:xfrm>
              <a:off x="323528" y="1988840"/>
              <a:ext cx="760144" cy="369332"/>
            </a:xfrm>
            <a:prstGeom prst="rect">
              <a:avLst/>
            </a:prstGeom>
            <a:noFill/>
          </p:spPr>
          <p:txBody>
            <a:bodyPr wrap="none" rtlCol="0">
              <a:spAutoFit/>
            </a:bodyPr>
            <a:lstStyle/>
            <a:p>
              <a:r>
                <a:rPr lang="fr-FR" dirty="0" smtClean="0"/>
                <a:t>FLAIR</a:t>
              </a:r>
              <a:endParaRPr lang="fr-FR" dirty="0"/>
            </a:p>
          </p:txBody>
        </p:sp>
        <p:sp>
          <p:nvSpPr>
            <p:cNvPr id="10" name="ZoneTexte 9"/>
            <p:cNvSpPr txBox="1"/>
            <p:nvPr/>
          </p:nvSpPr>
          <p:spPr>
            <a:xfrm>
              <a:off x="1249643" y="1988840"/>
              <a:ext cx="946093" cy="369332"/>
            </a:xfrm>
            <a:prstGeom prst="rect">
              <a:avLst/>
            </a:prstGeom>
            <a:noFill/>
          </p:spPr>
          <p:txBody>
            <a:bodyPr wrap="none" rtlCol="0">
              <a:spAutoFit/>
            </a:bodyPr>
            <a:lstStyle/>
            <a:p>
              <a:r>
                <a:rPr lang="fr-FR" dirty="0" smtClean="0"/>
                <a:t>T1 </a:t>
              </a:r>
              <a:r>
                <a:rPr lang="fr-FR" dirty="0" err="1" smtClean="0"/>
                <a:t>gado</a:t>
              </a:r>
              <a:endParaRPr lang="fr-FR" dirty="0"/>
            </a:p>
          </p:txBody>
        </p:sp>
        <p:sp>
          <p:nvSpPr>
            <p:cNvPr id="11" name="ZoneTexte 10"/>
            <p:cNvSpPr txBox="1"/>
            <p:nvPr/>
          </p:nvSpPr>
          <p:spPr>
            <a:xfrm>
              <a:off x="2987824" y="1988840"/>
              <a:ext cx="1051891" cy="369332"/>
            </a:xfrm>
            <a:prstGeom prst="rect">
              <a:avLst/>
            </a:prstGeom>
            <a:noFill/>
          </p:spPr>
          <p:txBody>
            <a:bodyPr wrap="none" rtlCol="0">
              <a:spAutoFit/>
            </a:bodyPr>
            <a:lstStyle/>
            <a:p>
              <a:r>
                <a:rPr lang="fr-FR" dirty="0" smtClean="0"/>
                <a:t>Diffusion</a:t>
              </a:r>
              <a:endParaRPr lang="fr-FR" dirty="0"/>
            </a:p>
          </p:txBody>
        </p:sp>
        <p:sp>
          <p:nvSpPr>
            <p:cNvPr id="12" name="ZoneTexte 11"/>
            <p:cNvSpPr txBox="1"/>
            <p:nvPr/>
          </p:nvSpPr>
          <p:spPr>
            <a:xfrm>
              <a:off x="5821922" y="1988840"/>
              <a:ext cx="622286" cy="369332"/>
            </a:xfrm>
            <a:prstGeom prst="rect">
              <a:avLst/>
            </a:prstGeom>
            <a:noFill/>
          </p:spPr>
          <p:txBody>
            <a:bodyPr wrap="none" rtlCol="0">
              <a:spAutoFit/>
            </a:bodyPr>
            <a:lstStyle/>
            <a:p>
              <a:r>
                <a:rPr lang="fr-FR" dirty="0" smtClean="0"/>
                <a:t>ADC</a:t>
              </a:r>
              <a:endParaRPr lang="fr-FR"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836712"/>
            <a:ext cx="842968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3200" b="1" dirty="0" smtClean="0">
                <a:cs typeface="Times New Roman" pitchFamily="18" charset="0"/>
              </a:rPr>
              <a:t>Observation 8:Lésion secondaire </a:t>
            </a:r>
            <a:r>
              <a:rPr lang="fr-FR" sz="1400" b="1" dirty="0" err="1" smtClean="0">
                <a:latin typeface="+mj-lt"/>
                <a:cs typeface="Times New Roman" pitchFamily="18" charset="0"/>
              </a:rPr>
              <a:t>vermienne</a:t>
            </a:r>
            <a:endParaRPr lang="fr-FR" sz="1400" b="1" dirty="0" smtClean="0">
              <a:latin typeface="+mj-lt"/>
              <a:cs typeface="Times New Roman" pitchFamily="18" charset="0"/>
            </a:endParaRPr>
          </a:p>
        </p:txBody>
      </p:sp>
      <p:sp>
        <p:nvSpPr>
          <p:cNvPr id="7" name="Titre 1"/>
          <p:cNvSpPr>
            <a:spLocks noGrp="1"/>
          </p:cNvSpPr>
          <p:nvPr>
            <p:ph type="ctrTitle"/>
          </p:nvPr>
        </p:nvSpPr>
        <p:spPr>
          <a:xfrm>
            <a:off x="500034" y="260648"/>
            <a:ext cx="8229600" cy="792088"/>
          </a:xfrm>
        </p:spPr>
        <p:txBody>
          <a:bodyPr>
            <a:normAutofit/>
          </a:bodyPr>
          <a:lstStyle/>
          <a:p>
            <a:r>
              <a:rPr lang="fr-FR" sz="4000" dirty="0" smtClean="0"/>
              <a:t>Illustrations de cas cliniques</a:t>
            </a:r>
            <a:endParaRPr lang="fr-FR" sz="4000" dirty="0"/>
          </a:p>
        </p:txBody>
      </p:sp>
      <p:sp>
        <p:nvSpPr>
          <p:cNvPr id="13" name="ZoneTexte 12"/>
          <p:cNvSpPr txBox="1"/>
          <p:nvPr/>
        </p:nvSpPr>
        <p:spPr>
          <a:xfrm>
            <a:off x="428596" y="5301208"/>
            <a:ext cx="8429684" cy="1255728"/>
          </a:xfrm>
          <a:prstGeom prst="rect">
            <a:avLst/>
          </a:prstGeom>
          <a:noFill/>
        </p:spPr>
        <p:txBody>
          <a:bodyPr wrap="square" rtlCol="0">
            <a:spAutoFit/>
          </a:bodyPr>
          <a:lstStyle/>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Patient âgé de 38 ans tabagique 25 PA  , suivi pour tumeur pulmonaire, présente un syndrome d’HTIC.</a:t>
            </a:r>
          </a:p>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Processus expansif </a:t>
            </a:r>
            <a:r>
              <a:rPr lang="fr-FR" dirty="0" err="1" smtClean="0">
                <a:latin typeface="Times New Roman" pitchFamily="18" charset="0"/>
                <a:cs typeface="Times New Roman" pitchFamily="18" charset="0"/>
              </a:rPr>
              <a:t>vermien</a:t>
            </a:r>
            <a:r>
              <a:rPr lang="fr-FR" dirty="0" smtClean="0">
                <a:latin typeface="Times New Roman" pitchFamily="18" charset="0"/>
                <a:cs typeface="Times New Roman" pitchFamily="18" charset="0"/>
              </a:rPr>
              <a:t> en hypo signal T1 avec rehaussement périphérique et en </a:t>
            </a:r>
            <a:r>
              <a:rPr lang="fr-FR" dirty="0" err="1" smtClean="0">
                <a:latin typeface="Times New Roman" pitchFamily="18" charset="0"/>
                <a:cs typeface="Times New Roman" pitchFamily="18" charset="0"/>
              </a:rPr>
              <a:t>hyposignal</a:t>
            </a:r>
            <a:r>
              <a:rPr lang="fr-FR" dirty="0" smtClean="0">
                <a:latin typeface="Times New Roman" pitchFamily="18" charset="0"/>
                <a:cs typeface="Times New Roman" pitchFamily="18" charset="0"/>
              </a:rPr>
              <a:t> sur la séquence de diffusion avec un ADC  élevé.</a:t>
            </a:r>
            <a:endParaRPr lang="fr-FR" dirty="0">
              <a:latin typeface="Times New Roman" pitchFamily="18" charset="0"/>
              <a:cs typeface="Times New Roman" pitchFamily="18" charset="0"/>
            </a:endParaRPr>
          </a:p>
        </p:txBody>
      </p:sp>
      <p:pic>
        <p:nvPicPr>
          <p:cNvPr id="10" name="Picture 40" descr="C:\Users\ahmed§hanen\Desktop\hanen\sdc\abdesslem__lesion_sec\se038.jpg"/>
          <p:cNvPicPr>
            <a:picLocks noChangeAspect="1" noChangeArrowheads="1"/>
          </p:cNvPicPr>
          <p:nvPr/>
        </p:nvPicPr>
        <p:blipFill>
          <a:blip r:embed="rId2" cstate="print"/>
          <a:srcRect/>
          <a:stretch>
            <a:fillRect/>
          </a:stretch>
        </p:blipFill>
        <p:spPr bwMode="auto">
          <a:xfrm>
            <a:off x="5522059" y="1916832"/>
            <a:ext cx="3210585" cy="3195541"/>
          </a:xfrm>
          <a:prstGeom prst="rect">
            <a:avLst/>
          </a:prstGeom>
          <a:noFill/>
          <a:ln w="9525">
            <a:solidFill>
              <a:schemeClr val="tx1"/>
            </a:solidFill>
            <a:miter lim="800000"/>
            <a:headEnd/>
            <a:tailEnd/>
          </a:ln>
        </p:spPr>
      </p:pic>
      <p:pic>
        <p:nvPicPr>
          <p:cNvPr id="11" name="Picture 41" descr="C:\Users\ahmed§hanen\Desktop\hanen\sdc\abdesslem__lesion_sec\se039.jpg"/>
          <p:cNvPicPr>
            <a:picLocks noChangeAspect="1" noChangeArrowheads="1"/>
          </p:cNvPicPr>
          <p:nvPr/>
        </p:nvPicPr>
        <p:blipFill>
          <a:blip r:embed="rId3" cstate="print"/>
          <a:srcRect/>
          <a:stretch>
            <a:fillRect/>
          </a:stretch>
        </p:blipFill>
        <p:spPr bwMode="auto">
          <a:xfrm>
            <a:off x="2956803" y="1916832"/>
            <a:ext cx="2551301" cy="3195541"/>
          </a:xfrm>
          <a:prstGeom prst="rect">
            <a:avLst/>
          </a:prstGeom>
          <a:noFill/>
          <a:ln w="9525">
            <a:solidFill>
              <a:schemeClr val="tx1"/>
            </a:solidFill>
            <a:miter lim="800000"/>
            <a:headEnd/>
            <a:tailEnd/>
          </a:ln>
        </p:spPr>
      </p:pic>
      <p:pic>
        <p:nvPicPr>
          <p:cNvPr id="12" name="Picture 42" descr="C:\Users\ahmed§hanen\Desktop\hanen\sdc\abdesslem__lesion_sec\se040.jpg"/>
          <p:cNvPicPr>
            <a:picLocks noChangeAspect="1" noChangeArrowheads="1"/>
          </p:cNvPicPr>
          <p:nvPr/>
        </p:nvPicPr>
        <p:blipFill>
          <a:blip r:embed="rId4" cstate="print"/>
          <a:srcRect l="-1291"/>
          <a:stretch>
            <a:fillRect/>
          </a:stretch>
        </p:blipFill>
        <p:spPr bwMode="auto">
          <a:xfrm>
            <a:off x="483364" y="1916832"/>
            <a:ext cx="2504460" cy="3195541"/>
          </a:xfrm>
          <a:prstGeom prst="rect">
            <a:avLst/>
          </a:prstGeom>
          <a:noFill/>
          <a:ln w="9525">
            <a:solidFill>
              <a:schemeClr val="tx1"/>
            </a:solidFill>
            <a:miter lim="800000"/>
            <a:headEnd/>
            <a:tailEnd/>
          </a:ln>
        </p:spPr>
      </p:pic>
      <p:sp>
        <p:nvSpPr>
          <p:cNvPr id="8" name="ZoneTexte 7"/>
          <p:cNvSpPr txBox="1"/>
          <p:nvPr/>
        </p:nvSpPr>
        <p:spPr>
          <a:xfrm>
            <a:off x="529563" y="1907540"/>
            <a:ext cx="946093" cy="369332"/>
          </a:xfrm>
          <a:prstGeom prst="rect">
            <a:avLst/>
          </a:prstGeom>
          <a:noFill/>
        </p:spPr>
        <p:txBody>
          <a:bodyPr wrap="none" rtlCol="0">
            <a:spAutoFit/>
          </a:bodyPr>
          <a:lstStyle/>
          <a:p>
            <a:r>
              <a:rPr lang="fr-FR" dirty="0" smtClean="0"/>
              <a:t>T1 </a:t>
            </a:r>
            <a:r>
              <a:rPr lang="fr-FR" dirty="0" err="1" smtClean="0"/>
              <a:t>gado</a:t>
            </a:r>
            <a:endParaRPr lang="fr-FR" dirty="0"/>
          </a:p>
        </p:txBody>
      </p:sp>
      <p:sp>
        <p:nvSpPr>
          <p:cNvPr id="9" name="ZoneTexte 8"/>
          <p:cNvSpPr txBox="1"/>
          <p:nvPr/>
        </p:nvSpPr>
        <p:spPr>
          <a:xfrm>
            <a:off x="2987824" y="1916832"/>
            <a:ext cx="1051891" cy="369332"/>
          </a:xfrm>
          <a:prstGeom prst="rect">
            <a:avLst/>
          </a:prstGeom>
          <a:noFill/>
        </p:spPr>
        <p:txBody>
          <a:bodyPr wrap="none" rtlCol="0">
            <a:spAutoFit/>
          </a:bodyPr>
          <a:lstStyle/>
          <a:p>
            <a:r>
              <a:rPr lang="fr-FR" dirty="0" smtClean="0"/>
              <a:t>Diffusion</a:t>
            </a:r>
          </a:p>
        </p:txBody>
      </p:sp>
      <p:sp>
        <p:nvSpPr>
          <p:cNvPr id="14" name="ZoneTexte 13"/>
          <p:cNvSpPr txBox="1"/>
          <p:nvPr/>
        </p:nvSpPr>
        <p:spPr>
          <a:xfrm>
            <a:off x="8100392" y="1916832"/>
            <a:ext cx="622286" cy="369332"/>
          </a:xfrm>
          <a:prstGeom prst="rect">
            <a:avLst/>
          </a:prstGeom>
          <a:noFill/>
        </p:spPr>
        <p:txBody>
          <a:bodyPr wrap="none" rtlCol="0">
            <a:spAutoFit/>
          </a:bodyPr>
          <a:lstStyle/>
          <a:p>
            <a:r>
              <a:rPr lang="fr-FR" dirty="0" smtClean="0"/>
              <a:t>ADC</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836712"/>
            <a:ext cx="842968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fr-FR" sz="3200" b="1" dirty="0" smtClean="0"/>
              <a:t>Observation 9: </a:t>
            </a:r>
            <a:r>
              <a:rPr lang="fr-FR" sz="3200" b="1" dirty="0" err="1" smtClean="0"/>
              <a:t>Épendymome</a:t>
            </a:r>
            <a:r>
              <a:rPr lang="fr-FR" sz="3200" b="1" dirty="0" smtClean="0"/>
              <a:t> </a:t>
            </a:r>
            <a:r>
              <a:rPr lang="fr-FR" sz="1400" b="1" dirty="0" smtClean="0">
                <a:latin typeface="+mj-lt"/>
                <a:cs typeface="Times New Roman" pitchFamily="18" charset="0"/>
              </a:rPr>
              <a:t>du V4</a:t>
            </a:r>
          </a:p>
        </p:txBody>
      </p:sp>
      <p:sp>
        <p:nvSpPr>
          <p:cNvPr id="7" name="Titre 1"/>
          <p:cNvSpPr>
            <a:spLocks noGrp="1"/>
          </p:cNvSpPr>
          <p:nvPr>
            <p:ph type="ctrTitle"/>
          </p:nvPr>
        </p:nvSpPr>
        <p:spPr>
          <a:xfrm>
            <a:off x="500034" y="260648"/>
            <a:ext cx="8229600" cy="792088"/>
          </a:xfrm>
        </p:spPr>
        <p:txBody>
          <a:bodyPr>
            <a:normAutofit/>
          </a:bodyPr>
          <a:lstStyle/>
          <a:p>
            <a:r>
              <a:rPr lang="fr-FR" sz="4000" dirty="0" smtClean="0"/>
              <a:t>Illustrations de cas cliniques</a:t>
            </a:r>
            <a:endParaRPr lang="fr-FR" sz="4000" dirty="0"/>
          </a:p>
        </p:txBody>
      </p:sp>
      <p:sp>
        <p:nvSpPr>
          <p:cNvPr id="13" name="ZoneTexte 12"/>
          <p:cNvSpPr txBox="1"/>
          <p:nvPr/>
        </p:nvSpPr>
        <p:spPr>
          <a:xfrm>
            <a:off x="428596" y="5445224"/>
            <a:ext cx="8429684" cy="1255728"/>
          </a:xfrm>
          <a:prstGeom prst="rect">
            <a:avLst/>
          </a:prstGeom>
          <a:noFill/>
        </p:spPr>
        <p:txBody>
          <a:bodyPr wrap="square" rtlCol="0">
            <a:spAutoFit/>
          </a:bodyPr>
          <a:lstStyle/>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Enfant âgé de 10 ans présentant un syndrome d’HTIC.</a:t>
            </a:r>
          </a:p>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Processus expansif comblant le V4 médian  latéralisé à gauche hétérogène comportant une composante hypo signal T1 et diffusion avec un ADC élevé correspondant à la composante nécrotique (1).</a:t>
            </a:r>
            <a:endParaRPr lang="fr-FR" dirty="0">
              <a:latin typeface="Times New Roman" pitchFamily="18" charset="0"/>
              <a:cs typeface="Times New Roman" pitchFamily="18" charset="0"/>
            </a:endParaRPr>
          </a:p>
        </p:txBody>
      </p:sp>
      <p:pic>
        <p:nvPicPr>
          <p:cNvPr id="8" name="Picture 37" descr="G:\export\sdc\2\se006.jpg"/>
          <p:cNvPicPr>
            <a:picLocks noChangeAspect="1" noChangeArrowheads="1"/>
          </p:cNvPicPr>
          <p:nvPr/>
        </p:nvPicPr>
        <p:blipFill>
          <a:blip r:embed="rId2" cstate="print"/>
          <a:srcRect/>
          <a:stretch>
            <a:fillRect/>
          </a:stretch>
        </p:blipFill>
        <p:spPr bwMode="auto">
          <a:xfrm>
            <a:off x="5472646" y="1988840"/>
            <a:ext cx="3347826" cy="3236743"/>
          </a:xfrm>
          <a:prstGeom prst="rect">
            <a:avLst/>
          </a:prstGeom>
          <a:noFill/>
          <a:ln w="9525">
            <a:solidFill>
              <a:schemeClr val="tx1"/>
            </a:solidFill>
            <a:miter lim="800000"/>
            <a:headEnd/>
            <a:tailEnd/>
          </a:ln>
        </p:spPr>
      </p:pic>
      <p:pic>
        <p:nvPicPr>
          <p:cNvPr id="9" name="Picture 38" descr="C:\Users\ahmed§hanen\Desktop\hanen\sdc\khmaies_ependymome\se035.jpg"/>
          <p:cNvPicPr>
            <a:picLocks noChangeAspect="1" noChangeArrowheads="1"/>
          </p:cNvPicPr>
          <p:nvPr/>
        </p:nvPicPr>
        <p:blipFill>
          <a:blip r:embed="rId3" cstate="print"/>
          <a:srcRect/>
          <a:stretch>
            <a:fillRect/>
          </a:stretch>
        </p:blipFill>
        <p:spPr bwMode="auto">
          <a:xfrm>
            <a:off x="395536" y="1988841"/>
            <a:ext cx="2515159" cy="3236742"/>
          </a:xfrm>
          <a:prstGeom prst="rect">
            <a:avLst/>
          </a:prstGeom>
          <a:noFill/>
          <a:ln w="9525">
            <a:solidFill>
              <a:schemeClr val="tx1"/>
            </a:solidFill>
            <a:miter lim="800000"/>
            <a:headEnd/>
            <a:tailEnd/>
          </a:ln>
        </p:spPr>
      </p:pic>
      <p:pic>
        <p:nvPicPr>
          <p:cNvPr id="14" name="Picture 39" descr="C:\Users\ahmed§hanen\Desktop\hanen\sdc\khmaies_ependymome\se031.jpg"/>
          <p:cNvPicPr>
            <a:picLocks noChangeAspect="1" noChangeArrowheads="1"/>
          </p:cNvPicPr>
          <p:nvPr/>
        </p:nvPicPr>
        <p:blipFill>
          <a:blip r:embed="rId4" cstate="print"/>
          <a:srcRect/>
          <a:stretch>
            <a:fillRect/>
          </a:stretch>
        </p:blipFill>
        <p:spPr bwMode="auto">
          <a:xfrm>
            <a:off x="2880358" y="1988840"/>
            <a:ext cx="2607277" cy="3236744"/>
          </a:xfrm>
          <a:prstGeom prst="rect">
            <a:avLst/>
          </a:prstGeom>
          <a:noFill/>
          <a:ln w="9525">
            <a:solidFill>
              <a:schemeClr val="tx1"/>
            </a:solidFill>
            <a:miter lim="800000"/>
            <a:headEnd/>
            <a:tailEnd/>
          </a:ln>
        </p:spPr>
      </p:pic>
      <p:sp>
        <p:nvSpPr>
          <p:cNvPr id="10" name="ZoneTexte 9"/>
          <p:cNvSpPr txBox="1"/>
          <p:nvPr/>
        </p:nvSpPr>
        <p:spPr>
          <a:xfrm>
            <a:off x="395536" y="1988840"/>
            <a:ext cx="946093" cy="369332"/>
          </a:xfrm>
          <a:prstGeom prst="rect">
            <a:avLst/>
          </a:prstGeom>
          <a:noFill/>
        </p:spPr>
        <p:txBody>
          <a:bodyPr wrap="none" rtlCol="0">
            <a:spAutoFit/>
          </a:bodyPr>
          <a:lstStyle/>
          <a:p>
            <a:r>
              <a:rPr lang="fr-FR" dirty="0" smtClean="0"/>
              <a:t>T1 </a:t>
            </a:r>
            <a:r>
              <a:rPr lang="fr-FR" dirty="0" err="1" smtClean="0"/>
              <a:t>gado</a:t>
            </a:r>
            <a:endParaRPr lang="fr-FR" dirty="0"/>
          </a:p>
        </p:txBody>
      </p:sp>
      <p:sp>
        <p:nvSpPr>
          <p:cNvPr id="11" name="ZoneTexte 10"/>
          <p:cNvSpPr txBox="1"/>
          <p:nvPr/>
        </p:nvSpPr>
        <p:spPr>
          <a:xfrm>
            <a:off x="2915816" y="1988840"/>
            <a:ext cx="1098378" cy="369332"/>
          </a:xfrm>
          <a:prstGeom prst="rect">
            <a:avLst/>
          </a:prstGeom>
          <a:noFill/>
        </p:spPr>
        <p:txBody>
          <a:bodyPr wrap="none" rtlCol="0">
            <a:spAutoFit/>
          </a:bodyPr>
          <a:lstStyle/>
          <a:p>
            <a:r>
              <a:rPr lang="fr-FR" dirty="0" smtClean="0"/>
              <a:t>Diffusion </a:t>
            </a:r>
            <a:endParaRPr lang="fr-FR" dirty="0"/>
          </a:p>
        </p:txBody>
      </p:sp>
      <p:sp>
        <p:nvSpPr>
          <p:cNvPr id="12" name="ZoneTexte 11"/>
          <p:cNvSpPr txBox="1"/>
          <p:nvPr/>
        </p:nvSpPr>
        <p:spPr>
          <a:xfrm>
            <a:off x="5508104" y="1988840"/>
            <a:ext cx="622286" cy="369332"/>
          </a:xfrm>
          <a:prstGeom prst="rect">
            <a:avLst/>
          </a:prstGeom>
          <a:noFill/>
        </p:spPr>
        <p:txBody>
          <a:bodyPr wrap="none" rtlCol="0">
            <a:spAutoFit/>
          </a:bodyPr>
          <a:lstStyle/>
          <a:p>
            <a:r>
              <a:rPr lang="fr-FR" dirty="0" smtClean="0"/>
              <a:t>ADC</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692696"/>
            <a:ext cx="878684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3200" b="1" dirty="0" smtClean="0">
                <a:cs typeface="Times New Roman" pitchFamily="18" charset="0"/>
              </a:rPr>
              <a:t>Observation 10: Méningiome </a:t>
            </a:r>
            <a:r>
              <a:rPr lang="fr-FR" sz="1400" b="1" dirty="0" smtClean="0">
                <a:latin typeface="+mj-lt"/>
                <a:cs typeface="Times New Roman" pitchFamily="18" charset="0"/>
              </a:rPr>
              <a:t>de la tente du cervelet</a:t>
            </a:r>
            <a:r>
              <a:rPr lang="fr-FR" sz="3200" b="1" dirty="0" smtClean="0">
                <a:cs typeface="Times New Roman" pitchFamily="18" charset="0"/>
              </a:rPr>
              <a:t>  </a:t>
            </a:r>
          </a:p>
        </p:txBody>
      </p:sp>
      <p:sp>
        <p:nvSpPr>
          <p:cNvPr id="7" name="Titre 1"/>
          <p:cNvSpPr>
            <a:spLocks noGrp="1"/>
          </p:cNvSpPr>
          <p:nvPr>
            <p:ph type="ctrTitle"/>
          </p:nvPr>
        </p:nvSpPr>
        <p:spPr>
          <a:xfrm>
            <a:off x="500034" y="260648"/>
            <a:ext cx="8229600" cy="720080"/>
          </a:xfrm>
        </p:spPr>
        <p:txBody>
          <a:bodyPr>
            <a:normAutofit/>
          </a:bodyPr>
          <a:lstStyle/>
          <a:p>
            <a:r>
              <a:rPr lang="fr-FR" sz="4000" dirty="0" smtClean="0"/>
              <a:t>Illustrations de cas cliniques</a:t>
            </a:r>
            <a:endParaRPr lang="fr-FR" sz="4000" dirty="0"/>
          </a:p>
        </p:txBody>
      </p:sp>
      <p:sp>
        <p:nvSpPr>
          <p:cNvPr id="13" name="ZoneTexte 12"/>
          <p:cNvSpPr txBox="1"/>
          <p:nvPr/>
        </p:nvSpPr>
        <p:spPr>
          <a:xfrm>
            <a:off x="428596" y="5157192"/>
            <a:ext cx="8429684" cy="1532727"/>
          </a:xfrm>
          <a:prstGeom prst="rect">
            <a:avLst/>
          </a:prstGeom>
          <a:noFill/>
        </p:spPr>
        <p:txBody>
          <a:bodyPr wrap="square" rtlCol="0">
            <a:spAutoFit/>
          </a:bodyPr>
          <a:lstStyle/>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Patient âgé de 70 ans, ATCD D’AVC ischémique, consulte pour hémiparésie droite.</a:t>
            </a:r>
          </a:p>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Processus expansif extra axial gauche de la citerne </a:t>
            </a:r>
            <a:r>
              <a:rPr lang="fr-FR" dirty="0" err="1" smtClean="0">
                <a:latin typeface="Times New Roman" pitchFamily="18" charset="0"/>
                <a:cs typeface="Times New Roman" pitchFamily="18" charset="0"/>
              </a:rPr>
              <a:t>prépontique</a:t>
            </a:r>
            <a:r>
              <a:rPr lang="fr-FR" dirty="0" smtClean="0">
                <a:latin typeface="Times New Roman" pitchFamily="18" charset="0"/>
                <a:cs typeface="Times New Roman" pitchFamily="18" charset="0"/>
              </a:rPr>
              <a:t> avec une large base d’implantation sur le  bord libre de la tente du cervelet et extension à la loge caverneuse homolatérale, en </a:t>
            </a:r>
            <a:r>
              <a:rPr lang="fr-FR" dirty="0" err="1" smtClean="0">
                <a:latin typeface="Times New Roman" pitchFamily="18" charset="0"/>
                <a:cs typeface="Times New Roman" pitchFamily="18" charset="0"/>
              </a:rPr>
              <a:t>hypersignal</a:t>
            </a:r>
            <a:r>
              <a:rPr lang="fr-FR" dirty="0" smtClean="0">
                <a:latin typeface="Times New Roman" pitchFamily="18" charset="0"/>
                <a:cs typeface="Times New Roman" pitchFamily="18" charset="0"/>
              </a:rPr>
              <a:t> FLAIR et se rehaussant de façon intense et homogène après injection de gadolinium. Il est en </a:t>
            </a:r>
            <a:r>
              <a:rPr lang="fr-FR" dirty="0" err="1" smtClean="0">
                <a:latin typeface="Times New Roman" pitchFamily="18" charset="0"/>
                <a:cs typeface="Times New Roman" pitchFamily="18" charset="0"/>
              </a:rPr>
              <a:t>isosignal</a:t>
            </a:r>
            <a:r>
              <a:rPr lang="fr-FR" dirty="0" smtClean="0">
                <a:latin typeface="Times New Roman" pitchFamily="18" charset="0"/>
                <a:cs typeface="Times New Roman" pitchFamily="18" charset="0"/>
              </a:rPr>
              <a:t> diffusion avec un ADC  élevé.  </a:t>
            </a:r>
            <a:endParaRPr lang="fr-FR" dirty="0">
              <a:latin typeface="Times New Roman" pitchFamily="18" charset="0"/>
              <a:cs typeface="Times New Roman" pitchFamily="18" charset="0"/>
            </a:endParaRPr>
          </a:p>
        </p:txBody>
      </p:sp>
      <p:grpSp>
        <p:nvGrpSpPr>
          <p:cNvPr id="17" name="Groupe 16"/>
          <p:cNvGrpSpPr/>
          <p:nvPr/>
        </p:nvGrpSpPr>
        <p:grpSpPr>
          <a:xfrm>
            <a:off x="655946" y="1691516"/>
            <a:ext cx="7948502" cy="3323366"/>
            <a:chOff x="655946" y="1691516"/>
            <a:chExt cx="7948502" cy="3323366"/>
          </a:xfrm>
        </p:grpSpPr>
        <p:pic>
          <p:nvPicPr>
            <p:cNvPr id="1027" name="Picture 3"/>
            <p:cNvPicPr>
              <a:picLocks noChangeAspect="1" noChangeArrowheads="1"/>
            </p:cNvPicPr>
            <p:nvPr/>
          </p:nvPicPr>
          <p:blipFill>
            <a:blip r:embed="rId2" cstate="print">
              <a:lum bright="-10000" contrast="40000"/>
            </a:blip>
            <a:srcRect t="2514"/>
            <a:stretch>
              <a:fillRect/>
            </a:stretch>
          </p:blipFill>
          <p:spPr bwMode="auto">
            <a:xfrm>
              <a:off x="5469218" y="1700808"/>
              <a:ext cx="3135230" cy="3312368"/>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55946" y="1700808"/>
              <a:ext cx="2619910" cy="3314074"/>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266759" y="1700808"/>
              <a:ext cx="2241345" cy="3312368"/>
            </a:xfrm>
            <a:prstGeom prst="rect">
              <a:avLst/>
            </a:prstGeom>
            <a:noFill/>
            <a:ln w="9525">
              <a:solidFill>
                <a:schemeClr val="tx1"/>
              </a:solidFill>
              <a:miter lim="800000"/>
              <a:headEnd/>
              <a:tailEnd/>
            </a:ln>
          </p:spPr>
        </p:pic>
        <p:sp>
          <p:nvSpPr>
            <p:cNvPr id="8" name="ZoneTexte 7"/>
            <p:cNvSpPr txBox="1"/>
            <p:nvPr/>
          </p:nvSpPr>
          <p:spPr>
            <a:xfrm>
              <a:off x="683568" y="1700808"/>
              <a:ext cx="946093" cy="369332"/>
            </a:xfrm>
            <a:prstGeom prst="rect">
              <a:avLst/>
            </a:prstGeom>
            <a:noFill/>
          </p:spPr>
          <p:txBody>
            <a:bodyPr wrap="none" rtlCol="0">
              <a:spAutoFit/>
            </a:bodyPr>
            <a:lstStyle/>
            <a:p>
              <a:r>
                <a:rPr lang="fr-FR" dirty="0" smtClean="0"/>
                <a:t>T1 </a:t>
              </a:r>
              <a:r>
                <a:rPr lang="fr-FR" dirty="0" err="1" smtClean="0"/>
                <a:t>gado</a:t>
              </a:r>
              <a:endParaRPr lang="fr-FR" dirty="0"/>
            </a:p>
          </p:txBody>
        </p:sp>
        <p:sp>
          <p:nvSpPr>
            <p:cNvPr id="9" name="ZoneTexte 8"/>
            <p:cNvSpPr txBox="1"/>
            <p:nvPr/>
          </p:nvSpPr>
          <p:spPr>
            <a:xfrm>
              <a:off x="5536333" y="1700808"/>
              <a:ext cx="1051891" cy="369332"/>
            </a:xfrm>
            <a:prstGeom prst="rect">
              <a:avLst/>
            </a:prstGeom>
            <a:noFill/>
          </p:spPr>
          <p:txBody>
            <a:bodyPr wrap="none" rtlCol="0">
              <a:spAutoFit/>
            </a:bodyPr>
            <a:lstStyle/>
            <a:p>
              <a:r>
                <a:rPr lang="fr-FR" dirty="0" smtClean="0"/>
                <a:t>Diffusion</a:t>
              </a:r>
              <a:endParaRPr lang="fr-FR" dirty="0"/>
            </a:p>
          </p:txBody>
        </p:sp>
        <p:sp>
          <p:nvSpPr>
            <p:cNvPr id="10" name="ZoneTexte 9"/>
            <p:cNvSpPr txBox="1"/>
            <p:nvPr/>
          </p:nvSpPr>
          <p:spPr>
            <a:xfrm>
              <a:off x="3275856" y="1691516"/>
              <a:ext cx="760144" cy="369332"/>
            </a:xfrm>
            <a:prstGeom prst="rect">
              <a:avLst/>
            </a:prstGeom>
            <a:noFill/>
          </p:spPr>
          <p:txBody>
            <a:bodyPr wrap="none" rtlCol="0">
              <a:spAutoFit/>
            </a:bodyPr>
            <a:lstStyle/>
            <a:p>
              <a:r>
                <a:rPr lang="fr-FR" dirty="0" smtClean="0"/>
                <a:t>FLAIR</a:t>
              </a:r>
              <a:endParaRPr lang="fr-FR" dirty="0"/>
            </a:p>
          </p:txBody>
        </p:sp>
        <p:cxnSp>
          <p:nvCxnSpPr>
            <p:cNvPr id="12" name="Connecteur droit avec flèche 11"/>
            <p:cNvCxnSpPr/>
            <p:nvPr/>
          </p:nvCxnSpPr>
          <p:spPr>
            <a:xfrm>
              <a:off x="1835696" y="3501008"/>
              <a:ext cx="3600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211960" y="3284984"/>
              <a:ext cx="3600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7164288" y="3437384"/>
              <a:ext cx="3600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900589"/>
            <a:ext cx="91440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b="1" smtClean="0">
                <a:cs typeface="Times New Roman" pitchFamily="18" charset="0"/>
              </a:rPr>
              <a:t>Observation 11: </a:t>
            </a:r>
            <a:r>
              <a:rPr lang="fr-FR" sz="3200" b="1" dirty="0" smtClean="0">
                <a:cs typeface="Times New Roman" pitchFamily="18" charset="0"/>
              </a:rPr>
              <a:t>Kyste </a:t>
            </a:r>
            <a:r>
              <a:rPr lang="fr-FR" sz="3200" b="1" dirty="0" err="1" smtClean="0">
                <a:cs typeface="Times New Roman" pitchFamily="18" charset="0"/>
              </a:rPr>
              <a:t>épidermoide</a:t>
            </a:r>
            <a:r>
              <a:rPr lang="fr-FR" sz="3200" b="1" dirty="0" smtClean="0">
                <a:cs typeface="Times New Roman" pitchFamily="18" charset="0"/>
              </a:rPr>
              <a:t> </a:t>
            </a:r>
          </a:p>
          <a:p>
            <a:pPr algn="ctr"/>
            <a:r>
              <a:rPr lang="fr-FR" sz="1400" b="1" dirty="0" err="1" smtClean="0">
                <a:latin typeface="+mj-lt"/>
                <a:cs typeface="Times New Roman" pitchFamily="18" charset="0"/>
              </a:rPr>
              <a:t>cérébélleux</a:t>
            </a:r>
            <a:r>
              <a:rPr lang="fr-FR" sz="1400" b="1" dirty="0" smtClean="0">
                <a:latin typeface="+mj-lt"/>
                <a:cs typeface="Times New Roman" pitchFamily="18" charset="0"/>
              </a:rPr>
              <a:t> </a:t>
            </a:r>
            <a:r>
              <a:rPr lang="fr-FR" sz="1400" b="1" dirty="0" err="1" smtClean="0">
                <a:latin typeface="+mj-lt"/>
                <a:cs typeface="Times New Roman" pitchFamily="18" charset="0"/>
              </a:rPr>
              <a:t>vermio</a:t>
            </a:r>
            <a:r>
              <a:rPr lang="fr-FR" sz="1400" b="1" dirty="0" smtClean="0">
                <a:latin typeface="+mj-lt"/>
                <a:cs typeface="Times New Roman" pitchFamily="18" charset="0"/>
              </a:rPr>
              <a:t>-hémisphérique droit </a:t>
            </a:r>
            <a:endParaRPr lang="fr-FR" sz="3200" b="1" dirty="0" smtClean="0">
              <a:cs typeface="Times New Roman" pitchFamily="18" charset="0"/>
            </a:endParaRPr>
          </a:p>
        </p:txBody>
      </p:sp>
      <p:sp>
        <p:nvSpPr>
          <p:cNvPr id="7" name="Titre 1"/>
          <p:cNvSpPr>
            <a:spLocks noGrp="1"/>
          </p:cNvSpPr>
          <p:nvPr>
            <p:ph type="ctrTitle"/>
          </p:nvPr>
        </p:nvSpPr>
        <p:spPr>
          <a:xfrm>
            <a:off x="500034" y="260648"/>
            <a:ext cx="8229600" cy="864096"/>
          </a:xfrm>
        </p:spPr>
        <p:txBody>
          <a:bodyPr>
            <a:normAutofit/>
          </a:bodyPr>
          <a:lstStyle/>
          <a:p>
            <a:r>
              <a:rPr lang="fr-FR" sz="4000" dirty="0" smtClean="0"/>
              <a:t>Illustrations de cas cliniques</a:t>
            </a:r>
            <a:endParaRPr lang="fr-FR" sz="4000" dirty="0"/>
          </a:p>
        </p:txBody>
      </p:sp>
      <p:sp>
        <p:nvSpPr>
          <p:cNvPr id="13" name="ZoneTexte 12"/>
          <p:cNvSpPr txBox="1"/>
          <p:nvPr/>
        </p:nvSpPr>
        <p:spPr>
          <a:xfrm>
            <a:off x="390788" y="5229200"/>
            <a:ext cx="8429684" cy="1532727"/>
          </a:xfrm>
          <a:prstGeom prst="rect">
            <a:avLst/>
          </a:prstGeom>
          <a:noFill/>
        </p:spPr>
        <p:txBody>
          <a:bodyPr wrap="square" rtlCol="0">
            <a:spAutoFit/>
          </a:bodyPr>
          <a:lstStyle/>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Patiente, âgée de 40ans; syndrome cérébelleux et signes d’HTIC. </a:t>
            </a:r>
          </a:p>
          <a:p>
            <a:pPr lvl="0" algn="just">
              <a:spcBef>
                <a:spcPct val="20000"/>
              </a:spcBef>
              <a:buClr>
                <a:schemeClr val="accent1"/>
              </a:buClr>
              <a:buSzPct val="70000"/>
              <a:buFont typeface="Arial" pitchFamily="34" charset="0"/>
              <a:buChar char="•"/>
            </a:pPr>
            <a:r>
              <a:rPr lang="fr-FR" dirty="0" smtClean="0">
                <a:latin typeface="Times New Roman" pitchFamily="18" charset="0"/>
                <a:cs typeface="Times New Roman" pitchFamily="18" charset="0"/>
              </a:rPr>
              <a:t>Processus expansif extra-axial refoulant le V4 et le parenchyme cérébelleux  adjacent , en </a:t>
            </a:r>
            <a:r>
              <a:rPr lang="fr-FR" dirty="0" err="1" smtClean="0">
                <a:latin typeface="Times New Roman" pitchFamily="18" charset="0"/>
                <a:cs typeface="Times New Roman" pitchFamily="18" charset="0"/>
              </a:rPr>
              <a:t>hyposignal</a:t>
            </a:r>
            <a:r>
              <a:rPr lang="fr-FR" dirty="0" smtClean="0">
                <a:latin typeface="Times New Roman" pitchFamily="18" charset="0"/>
                <a:cs typeface="Times New Roman" pitchFamily="18" charset="0"/>
              </a:rPr>
              <a:t> T1,</a:t>
            </a:r>
            <a:r>
              <a:rPr lang="fr-FR" dirty="0" err="1" smtClean="0">
                <a:latin typeface="Times New Roman" pitchFamily="18" charset="0"/>
                <a:cs typeface="Times New Roman" pitchFamily="18" charset="0"/>
              </a:rPr>
              <a:t>hypersignal</a:t>
            </a:r>
            <a:r>
              <a:rPr lang="fr-FR" dirty="0" smtClean="0">
                <a:latin typeface="Times New Roman" pitchFamily="18" charset="0"/>
                <a:cs typeface="Times New Roman" pitchFamily="18" charset="0"/>
              </a:rPr>
              <a:t> T2 ne se rehaussant pas après injection de gadolinium. Ce processus est en </a:t>
            </a:r>
            <a:r>
              <a:rPr lang="fr-FR" dirty="0" err="1" smtClean="0">
                <a:latin typeface="Times New Roman" pitchFamily="18" charset="0"/>
                <a:cs typeface="Times New Roman" pitchFamily="18" charset="0"/>
              </a:rPr>
              <a:t>hypersignal</a:t>
            </a:r>
            <a:r>
              <a:rPr lang="fr-FR" dirty="0" smtClean="0">
                <a:latin typeface="Times New Roman" pitchFamily="18" charset="0"/>
                <a:cs typeface="Times New Roman" pitchFamily="18" charset="0"/>
              </a:rPr>
              <a:t> su la séquence de diffusion avec un ADC  inférieur à celui du LCR. </a:t>
            </a:r>
            <a:endParaRPr lang="fr-FR"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l="38690"/>
          <a:stretch>
            <a:fillRect/>
          </a:stretch>
        </p:blipFill>
        <p:spPr bwMode="auto">
          <a:xfrm>
            <a:off x="107504" y="1959493"/>
            <a:ext cx="1666439" cy="3265738"/>
          </a:xfrm>
          <a:prstGeom prst="rect">
            <a:avLst/>
          </a:prstGeom>
          <a:noFill/>
          <a:ln w="9525">
            <a:solidFill>
              <a:schemeClr val="tx1"/>
            </a:solidFill>
            <a:miter lim="800000"/>
            <a:headEnd/>
            <a:tailEnd/>
          </a:ln>
        </p:spPr>
      </p:pic>
      <p:grpSp>
        <p:nvGrpSpPr>
          <p:cNvPr id="17" name="Groupe 16"/>
          <p:cNvGrpSpPr/>
          <p:nvPr/>
        </p:nvGrpSpPr>
        <p:grpSpPr>
          <a:xfrm>
            <a:off x="1331640" y="1959172"/>
            <a:ext cx="7632848" cy="3270028"/>
            <a:chOff x="1331640" y="1959172"/>
            <a:chExt cx="7632848" cy="3270028"/>
          </a:xfrm>
        </p:grpSpPr>
        <p:pic>
          <p:nvPicPr>
            <p:cNvPr id="4099" name="Picture 3"/>
            <p:cNvPicPr>
              <a:picLocks noChangeAspect="1" noChangeArrowheads="1"/>
            </p:cNvPicPr>
            <p:nvPr/>
          </p:nvPicPr>
          <p:blipFill>
            <a:blip r:embed="rId3" cstate="print"/>
            <a:srcRect b="2770"/>
            <a:stretch>
              <a:fillRect/>
            </a:stretch>
          </p:blipFill>
          <p:spPr bwMode="auto">
            <a:xfrm>
              <a:off x="4174632" y="1959172"/>
              <a:ext cx="2413592" cy="3270028"/>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588222" y="1959173"/>
              <a:ext cx="2376266" cy="3270027"/>
            </a:xfrm>
            <a:prstGeom prst="rect">
              <a:avLst/>
            </a:prstGeom>
            <a:noFill/>
            <a:ln w="9525">
              <a:solidFill>
                <a:schemeClr val="tx1"/>
              </a:solidFill>
              <a:miter lim="800000"/>
              <a:headEnd/>
              <a:tailEnd/>
            </a:ln>
          </p:spPr>
        </p:pic>
        <p:pic>
          <p:nvPicPr>
            <p:cNvPr id="4101" name="Picture 5"/>
            <p:cNvPicPr>
              <a:picLocks noChangeAspect="1" noChangeArrowheads="1"/>
            </p:cNvPicPr>
            <p:nvPr/>
          </p:nvPicPr>
          <p:blipFill>
            <a:blip r:embed="rId5" cstate="print"/>
            <a:srcRect r="13049" b="10089"/>
            <a:stretch>
              <a:fillRect/>
            </a:stretch>
          </p:blipFill>
          <p:spPr bwMode="auto">
            <a:xfrm>
              <a:off x="1763688" y="1959172"/>
              <a:ext cx="2402469" cy="3270028"/>
            </a:xfrm>
            <a:prstGeom prst="rect">
              <a:avLst/>
            </a:prstGeom>
            <a:noFill/>
            <a:ln w="9525">
              <a:solidFill>
                <a:schemeClr val="tx1"/>
              </a:solidFill>
              <a:miter lim="800000"/>
              <a:headEnd/>
              <a:tailEnd/>
            </a:ln>
          </p:spPr>
        </p:pic>
        <p:sp>
          <p:nvSpPr>
            <p:cNvPr id="10" name="ZoneTexte 9"/>
            <p:cNvSpPr txBox="1"/>
            <p:nvPr/>
          </p:nvSpPr>
          <p:spPr>
            <a:xfrm>
              <a:off x="1331640" y="1988840"/>
              <a:ext cx="417102" cy="369332"/>
            </a:xfrm>
            <a:prstGeom prst="rect">
              <a:avLst/>
            </a:prstGeom>
            <a:noFill/>
          </p:spPr>
          <p:txBody>
            <a:bodyPr wrap="none" rtlCol="0">
              <a:spAutoFit/>
            </a:bodyPr>
            <a:lstStyle/>
            <a:p>
              <a:r>
                <a:rPr lang="fr-FR" dirty="0" smtClean="0"/>
                <a:t>T1</a:t>
              </a:r>
              <a:endParaRPr lang="fr-FR" dirty="0"/>
            </a:p>
          </p:txBody>
        </p:sp>
        <p:sp>
          <p:nvSpPr>
            <p:cNvPr id="11" name="ZoneTexte 10"/>
            <p:cNvSpPr txBox="1"/>
            <p:nvPr/>
          </p:nvSpPr>
          <p:spPr>
            <a:xfrm>
              <a:off x="3707904" y="1988840"/>
              <a:ext cx="431528" cy="369332"/>
            </a:xfrm>
            <a:prstGeom prst="rect">
              <a:avLst/>
            </a:prstGeom>
            <a:noFill/>
          </p:spPr>
          <p:txBody>
            <a:bodyPr wrap="none" rtlCol="0">
              <a:spAutoFit/>
            </a:bodyPr>
            <a:lstStyle/>
            <a:p>
              <a:r>
                <a:rPr lang="fr-FR" dirty="0" smtClean="0"/>
                <a:t>T2</a:t>
              </a:r>
              <a:endParaRPr lang="fr-FR" dirty="0"/>
            </a:p>
          </p:txBody>
        </p:sp>
        <p:sp>
          <p:nvSpPr>
            <p:cNvPr id="12" name="ZoneTexte 11"/>
            <p:cNvSpPr txBox="1"/>
            <p:nvPr/>
          </p:nvSpPr>
          <p:spPr>
            <a:xfrm>
              <a:off x="5536333" y="1988840"/>
              <a:ext cx="1051891" cy="369332"/>
            </a:xfrm>
            <a:prstGeom prst="rect">
              <a:avLst/>
            </a:prstGeom>
            <a:noFill/>
          </p:spPr>
          <p:txBody>
            <a:bodyPr wrap="none" rtlCol="0">
              <a:spAutoFit/>
            </a:bodyPr>
            <a:lstStyle/>
            <a:p>
              <a:r>
                <a:rPr lang="fr-FR" dirty="0" smtClean="0"/>
                <a:t>Diffusion</a:t>
              </a:r>
              <a:endParaRPr lang="fr-FR" dirty="0"/>
            </a:p>
          </p:txBody>
        </p:sp>
        <p:sp>
          <p:nvSpPr>
            <p:cNvPr id="14" name="ZoneTexte 13"/>
            <p:cNvSpPr txBox="1"/>
            <p:nvPr/>
          </p:nvSpPr>
          <p:spPr>
            <a:xfrm>
              <a:off x="8342202" y="1988840"/>
              <a:ext cx="622286" cy="369332"/>
            </a:xfrm>
            <a:prstGeom prst="rect">
              <a:avLst/>
            </a:prstGeom>
            <a:noFill/>
          </p:spPr>
          <p:txBody>
            <a:bodyPr wrap="none" rtlCol="0">
              <a:spAutoFit/>
            </a:bodyPr>
            <a:lstStyle/>
            <a:p>
              <a:r>
                <a:rPr lang="fr-FR" dirty="0" smtClean="0"/>
                <a:t>ADC</a:t>
              </a:r>
              <a:endParaRPr lang="fr-FR" dirty="0"/>
            </a:p>
          </p:txBody>
        </p:sp>
        <p:pic>
          <p:nvPicPr>
            <p:cNvPr id="1026" name="Picture 2"/>
            <p:cNvPicPr>
              <a:picLocks noChangeAspect="1" noChangeArrowheads="1"/>
            </p:cNvPicPr>
            <p:nvPr/>
          </p:nvPicPr>
          <p:blipFill>
            <a:blip r:embed="rId6" cstate="print"/>
            <a:srcRect l="32184" t="44901" r="53050" b="28540"/>
            <a:stretch>
              <a:fillRect/>
            </a:stretch>
          </p:blipFill>
          <p:spPr bwMode="auto">
            <a:xfrm>
              <a:off x="1763688" y="1988840"/>
              <a:ext cx="1368152" cy="1538091"/>
            </a:xfrm>
            <a:prstGeom prst="rect">
              <a:avLst/>
            </a:prstGeom>
            <a:noFill/>
            <a:ln w="9525">
              <a:solidFill>
                <a:schemeClr val="tx1"/>
              </a:solidFill>
              <a:miter lim="800000"/>
              <a:headEnd/>
              <a:tailEnd/>
            </a:ln>
          </p:spPr>
        </p:pic>
        <p:sp>
          <p:nvSpPr>
            <p:cNvPr id="16" name="ZoneTexte 15"/>
            <p:cNvSpPr txBox="1"/>
            <p:nvPr/>
          </p:nvSpPr>
          <p:spPr>
            <a:xfrm>
              <a:off x="2083664" y="1979548"/>
              <a:ext cx="760144" cy="369332"/>
            </a:xfrm>
            <a:prstGeom prst="rect">
              <a:avLst/>
            </a:prstGeom>
            <a:noFill/>
          </p:spPr>
          <p:txBody>
            <a:bodyPr wrap="none" rtlCol="0">
              <a:spAutoFit/>
            </a:bodyPr>
            <a:lstStyle/>
            <a:p>
              <a:r>
                <a:rPr lang="fr-FR" dirty="0" smtClean="0"/>
                <a:t>FLAIR</a:t>
              </a:r>
              <a:endParaRPr lang="fr-FR"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357158" y="1785005"/>
            <a:ext cx="84296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a:t>
            </a:r>
            <a:r>
              <a:rPr kumimoji="0" lang="fr-FR"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tumeurs de la fosse postérieure sont multiples et de diverses</a:t>
            </a:r>
            <a:r>
              <a:rPr kumimoji="0" lang="fr-FR"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natures, différentes chez l’enfant et l’adulte. </a:t>
            </a:r>
            <a:endPar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Leur exploration</a:t>
            </a:r>
            <a:r>
              <a:rPr kumimoji="0" lang="fr-FR"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en TDM est limitée.</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lang="fr-FR" sz="3200" baseline="0" dirty="0" smtClean="0">
                <a:latin typeface="Times New Roman" pitchFamily="18" charset="0"/>
                <a:ea typeface="Calibri" pitchFamily="34" charset="0"/>
                <a:cs typeface="Times New Roman" pitchFamily="18" charset="0"/>
              </a:rPr>
              <a:t>L’IRM constitue</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l’examen de choix dans leur étude topographique et sémiologique.</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lang="fr-FR" sz="3200" dirty="0" smtClean="0">
                <a:latin typeface="Times New Roman" pitchFamily="18" charset="0"/>
                <a:ea typeface="Calibri" pitchFamily="34" charset="0"/>
                <a:cs typeface="Times New Roman" pitchFamily="18" charset="0"/>
              </a:rPr>
              <a:t>Les nouvelles séquences notamment la diffusion participent au diagnostic étiologique et différentiel de ces tumeurs. </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Titre 1"/>
          <p:cNvSpPr>
            <a:spLocks noGrp="1"/>
          </p:cNvSpPr>
          <p:nvPr>
            <p:ph type="ctrTitle"/>
          </p:nvPr>
        </p:nvSpPr>
        <p:spPr>
          <a:xfrm>
            <a:off x="500034" y="714356"/>
            <a:ext cx="8229600" cy="1357322"/>
          </a:xfrm>
        </p:spPr>
        <p:txBody>
          <a:bodyPr>
            <a:normAutofit/>
          </a:bodyPr>
          <a:lstStyle/>
          <a:p>
            <a:r>
              <a:rPr lang="fr-FR" dirty="0" smtClean="0"/>
              <a:t>INTRODUCTION</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177646" y="1744358"/>
            <a:ext cx="8786842"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 typeface="Wingdings" pitchFamily="2" charset="2"/>
              <a:buChar char="§"/>
            </a:pPr>
            <a:r>
              <a:rPr lang="fr-FR" sz="28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L’IRM de diffusion est devenue une séquence incontournable dans de nombreux protocoles d’exploration et dont l’utilisation dépasse la détection de l’ischémie aiguë.</a:t>
            </a:r>
          </a:p>
          <a:p>
            <a:pPr algn="just"/>
            <a:endParaRPr lang="fr-FR" sz="2400" dirty="0" smtClean="0">
              <a:latin typeface="Times New Roman" pitchFamily="18" charset="0"/>
              <a:cs typeface="Times New Roman" pitchFamily="18" charset="0"/>
            </a:endParaRPr>
          </a:p>
          <a:p>
            <a:pPr algn="just">
              <a:buFont typeface="Wingdings" pitchFamily="2" charset="2"/>
              <a:buChar char="§"/>
            </a:pPr>
            <a:r>
              <a:rPr lang="fr-FR" sz="2400" dirty="0" smtClean="0">
                <a:latin typeface="Times New Roman" pitchFamily="18" charset="0"/>
                <a:cs typeface="Times New Roman" pitchFamily="18" charset="0"/>
              </a:rPr>
              <a:t> Elle analyse les mouvements des molécules d’eau libre au sein du tissu cérébral.</a:t>
            </a:r>
          </a:p>
          <a:p>
            <a:pPr algn="just"/>
            <a:endParaRPr lang="fr-FR" sz="2400" dirty="0" smtClean="0">
              <a:latin typeface="Times New Roman" pitchFamily="18" charset="0"/>
              <a:cs typeface="Times New Roman" pitchFamily="18" charset="0"/>
            </a:endParaRPr>
          </a:p>
          <a:p>
            <a:pPr algn="just">
              <a:buFont typeface="Wingdings" pitchFamily="2" charset="2"/>
              <a:buChar char="§"/>
            </a:pPr>
            <a:r>
              <a:rPr lang="fr-FR" sz="2400" dirty="0" smtClean="0">
                <a:latin typeface="Times New Roman" pitchFamily="18" charset="0"/>
                <a:cs typeface="Times New Roman" pitchFamily="18" charset="0"/>
              </a:rPr>
              <a:t> La séquence de diffusion comporte une acquisition pondérée T2 (B=0) et une acquisition pondérée en diffusion et T2 (B=1000). </a:t>
            </a:r>
          </a:p>
          <a:p>
            <a:pPr algn="just"/>
            <a:endParaRPr lang="fr-FR" sz="2400" dirty="0" smtClean="0">
              <a:latin typeface="Times New Roman" pitchFamily="18" charset="0"/>
              <a:cs typeface="Times New Roman" pitchFamily="18" charset="0"/>
            </a:endParaRPr>
          </a:p>
          <a:p>
            <a:pPr algn="just">
              <a:buFont typeface="Wingdings" pitchFamily="2" charset="2"/>
              <a:buChar char="§"/>
            </a:pPr>
            <a:r>
              <a:rPr lang="fr-FR" sz="2400" dirty="0" smtClean="0">
                <a:latin typeface="Times New Roman" pitchFamily="18" charset="0"/>
                <a:cs typeface="Times New Roman" pitchFamily="18" charset="0"/>
              </a:rPr>
              <a:t>Elle permet d’obtenir une cartographie du coefficient de diffusion apparent (ADC) de l’eau mesurée en mm2/s au sein d’une région d’intérêt.</a:t>
            </a:r>
            <a:endParaRPr lang="fr-FR" sz="2800" dirty="0" smtClean="0">
              <a:latin typeface="Times New Roman" pitchFamily="18" charset="0"/>
              <a:cs typeface="Times New Roman" pitchFamily="18" charset="0"/>
            </a:endParaRPr>
          </a:p>
        </p:txBody>
      </p:sp>
      <p:sp>
        <p:nvSpPr>
          <p:cNvPr id="7" name="Titre 1"/>
          <p:cNvSpPr>
            <a:spLocks noGrp="1"/>
          </p:cNvSpPr>
          <p:nvPr>
            <p:ph type="ctrTitle"/>
          </p:nvPr>
        </p:nvSpPr>
        <p:spPr>
          <a:xfrm>
            <a:off x="500034" y="714356"/>
            <a:ext cx="8229600" cy="1357322"/>
          </a:xfrm>
        </p:spPr>
        <p:txBody>
          <a:bodyPr>
            <a:normAutofit/>
          </a:bodyPr>
          <a:lstStyle/>
          <a:p>
            <a:r>
              <a:rPr lang="fr-FR" dirty="0" smtClean="0"/>
              <a:t>DISCUSSION</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177646" y="1834373"/>
            <a:ext cx="878684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 typeface="Wingdings" pitchFamily="2" charset="2"/>
              <a:buChar char="§"/>
              <a:defRPr/>
            </a:pPr>
            <a:r>
              <a:rPr lang="fr-FR" sz="2600" dirty="0" smtClean="0">
                <a:latin typeface="Times New Roman" pitchFamily="18" charset="0"/>
                <a:cs typeface="Times New Roman" pitchFamily="18" charset="0"/>
              </a:rPr>
              <a:t> </a:t>
            </a:r>
            <a:r>
              <a:rPr lang="fr-FR" sz="2600" dirty="0" smtClean="0">
                <a:solidFill>
                  <a:schemeClr val="accent2">
                    <a:lumMod val="60000"/>
                    <a:lumOff val="40000"/>
                  </a:schemeClr>
                </a:solidFill>
                <a:latin typeface="Times New Roman" pitchFamily="18" charset="0"/>
                <a:cs typeface="Times New Roman" pitchFamily="18" charset="0"/>
              </a:rPr>
              <a:t>A l’étape diagnostique </a:t>
            </a:r>
            <a:r>
              <a:rPr lang="fr-FR" sz="2600" dirty="0" smtClean="0">
                <a:latin typeface="Times New Roman" pitchFamily="18" charset="0"/>
                <a:cs typeface="Times New Roman" pitchFamily="18" charset="0"/>
              </a:rPr>
              <a:t>et à l’étage infra-</a:t>
            </a:r>
            <a:r>
              <a:rPr lang="fr-FR" sz="2600" dirty="0" err="1" smtClean="0">
                <a:latin typeface="Times New Roman" pitchFamily="18" charset="0"/>
                <a:cs typeface="Times New Roman" pitchFamily="18" charset="0"/>
              </a:rPr>
              <a:t>tentoriel</a:t>
            </a:r>
            <a:r>
              <a:rPr lang="fr-FR" sz="2600" dirty="0" smtClean="0">
                <a:latin typeface="Times New Roman" pitchFamily="18" charset="0"/>
                <a:cs typeface="Times New Roman" pitchFamily="18" charset="0"/>
              </a:rPr>
              <a:t>, comme à l’étage sus-</a:t>
            </a:r>
            <a:r>
              <a:rPr lang="fr-FR" sz="2600" dirty="0" err="1" smtClean="0">
                <a:latin typeface="Times New Roman" pitchFamily="18" charset="0"/>
                <a:cs typeface="Times New Roman" pitchFamily="18" charset="0"/>
              </a:rPr>
              <a:t>tentoriel</a:t>
            </a:r>
            <a:r>
              <a:rPr lang="fr-FR" sz="2600" dirty="0" smtClean="0">
                <a:latin typeface="Times New Roman" pitchFamily="18" charset="0"/>
                <a:cs typeface="Times New Roman" pitchFamily="18" charset="0"/>
              </a:rPr>
              <a:t>, cette technique permet d’évaluer la densité cellulaire d’une tumeur en montrant une diminution de l’ADC en cas de forte </a:t>
            </a:r>
            <a:r>
              <a:rPr lang="fr-FR" sz="2600" dirty="0" err="1" smtClean="0">
                <a:latin typeface="Times New Roman" pitchFamily="18" charset="0"/>
                <a:cs typeface="Times New Roman" pitchFamily="18" charset="0"/>
              </a:rPr>
              <a:t>cellularité</a:t>
            </a:r>
            <a:r>
              <a:rPr lang="fr-FR" sz="2600" dirty="0" smtClean="0">
                <a:latin typeface="Times New Roman" pitchFamily="18" charset="0"/>
                <a:cs typeface="Times New Roman" pitchFamily="18" charset="0"/>
              </a:rPr>
              <a:t> tumorale. </a:t>
            </a:r>
          </a:p>
          <a:p>
            <a:pPr algn="just">
              <a:defRPr/>
            </a:pPr>
            <a:endParaRPr lang="fr-FR" sz="2600" dirty="0" smtClean="0">
              <a:latin typeface="Times New Roman" pitchFamily="18" charset="0"/>
              <a:cs typeface="Times New Roman" pitchFamily="18" charset="0"/>
            </a:endParaRPr>
          </a:p>
          <a:p>
            <a:pPr algn="just">
              <a:buFont typeface="Wingdings" pitchFamily="2" charset="2"/>
              <a:buChar char="§"/>
              <a:defRPr/>
            </a:pPr>
            <a:r>
              <a:rPr lang="fr-FR" sz="2600" dirty="0" smtClean="0">
                <a:latin typeface="Times New Roman" pitchFamily="18" charset="0"/>
                <a:cs typeface="Times New Roman" pitchFamily="18" charset="0"/>
              </a:rPr>
              <a:t>Elle permet de faire la part entre les processus tumoraux et les autres processus expansifs d’origine non tumorale et de faire le diagnostic différentiel de certaines tumeurs. </a:t>
            </a:r>
          </a:p>
          <a:p>
            <a:pPr algn="just">
              <a:defRPr/>
            </a:pPr>
            <a:endParaRPr lang="fr-FR" sz="2600" dirty="0" smtClean="0">
              <a:latin typeface="Times New Roman" pitchFamily="18" charset="0"/>
              <a:cs typeface="Times New Roman" pitchFamily="18" charset="0"/>
            </a:endParaRPr>
          </a:p>
          <a:p>
            <a:pPr algn="just">
              <a:buFont typeface="Wingdings" pitchFamily="2" charset="2"/>
              <a:buChar char="§"/>
              <a:defRPr/>
            </a:pPr>
            <a:r>
              <a:rPr lang="fr-FR" sz="2600" dirty="0" smtClean="0">
                <a:latin typeface="Times New Roman" pitchFamily="18" charset="0"/>
                <a:cs typeface="Times New Roman" pitchFamily="18" charset="0"/>
              </a:rPr>
              <a:t> </a:t>
            </a:r>
            <a:r>
              <a:rPr lang="fr-FR" sz="2600" dirty="0" smtClean="0">
                <a:solidFill>
                  <a:schemeClr val="accent2">
                    <a:lumMod val="60000"/>
                    <a:lumOff val="40000"/>
                  </a:schemeClr>
                </a:solidFill>
                <a:latin typeface="Times New Roman" pitchFamily="18" charset="0"/>
                <a:cs typeface="Times New Roman" pitchFamily="18" charset="0"/>
              </a:rPr>
              <a:t>A l’étape post-thérapeutique</a:t>
            </a:r>
            <a:r>
              <a:rPr lang="fr-FR" sz="2600" dirty="0" smtClean="0">
                <a:latin typeface="Times New Roman" pitchFamily="18" charset="0"/>
                <a:cs typeface="Times New Roman" pitchFamily="18" charset="0"/>
              </a:rPr>
              <a:t>, cette technique permet d’évaluer la réponse thérapeutique et de détecter certaines récidives tumorales.</a:t>
            </a:r>
          </a:p>
        </p:txBody>
      </p:sp>
      <p:sp>
        <p:nvSpPr>
          <p:cNvPr id="7" name="Titre 1"/>
          <p:cNvSpPr>
            <a:spLocks noGrp="1"/>
          </p:cNvSpPr>
          <p:nvPr>
            <p:ph type="ctrTitle"/>
          </p:nvPr>
        </p:nvSpPr>
        <p:spPr>
          <a:xfrm>
            <a:off x="500034" y="714356"/>
            <a:ext cx="8229600" cy="1357322"/>
          </a:xfrm>
        </p:spPr>
        <p:txBody>
          <a:bodyPr>
            <a:normAutofit/>
          </a:bodyPr>
          <a:lstStyle/>
          <a:p>
            <a:r>
              <a:rPr lang="fr-FR" dirty="0" smtClean="0"/>
              <a:t>DISCUSSION</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179512" y="1576531"/>
            <a:ext cx="8712968"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
              <a:buFont typeface="Wingdings" pitchFamily="2" charset="2"/>
              <a:buChar char="Ø"/>
              <a:defRPr/>
            </a:pPr>
            <a:r>
              <a:rPr lang="fr-FR" sz="3200" u="sng" dirty="0" smtClean="0">
                <a:solidFill>
                  <a:srgbClr val="FFFF00"/>
                </a:solidFill>
                <a:latin typeface="Times New Roman" pitchFamily="18" charset="0"/>
                <a:cs typeface="Times New Roman" pitchFamily="18" charset="0"/>
              </a:rPr>
              <a:t>Lésions intra axiales: </a:t>
            </a:r>
          </a:p>
          <a:p>
            <a:pPr marL="971550" lvl="1" indent="-514350" algn="just">
              <a:buFont typeface="Wingdings" pitchFamily="2" charset="2"/>
              <a:buChar char="Ø"/>
              <a:defRPr/>
            </a:pPr>
            <a:r>
              <a:rPr lang="fr-FR" sz="2000" b="1" dirty="0" smtClean="0">
                <a:solidFill>
                  <a:srgbClr val="8BFA78"/>
                </a:solidFill>
                <a:latin typeface="Times New Roman" pitchFamily="18" charset="0"/>
                <a:cs typeface="Times New Roman" pitchFamily="18" charset="0"/>
              </a:rPr>
              <a:t>Le médulloblastome </a:t>
            </a:r>
            <a:r>
              <a:rPr lang="fr-FR" sz="2000" dirty="0" smtClean="0">
                <a:latin typeface="Times New Roman" pitchFamily="18" charset="0"/>
                <a:cs typeface="Times New Roman" pitchFamily="18" charset="0"/>
              </a:rPr>
              <a:t>est caractérisé sur le plan histologique par une densité cellulaire élevée quelque soit son type et son architecture. La composante nécrotique y est faible. La pauvreté de la matrice </a:t>
            </a:r>
            <a:r>
              <a:rPr lang="fr-FR" sz="2000" dirty="0" err="1" smtClean="0">
                <a:latin typeface="Times New Roman" pitchFamily="18" charset="0"/>
                <a:cs typeface="Times New Roman" pitchFamily="18" charset="0"/>
              </a:rPr>
              <a:t>extra-cellulaire</a:t>
            </a:r>
            <a:r>
              <a:rPr lang="fr-FR" sz="2000" dirty="0" smtClean="0">
                <a:latin typeface="Times New Roman" pitchFamily="18" charset="0"/>
                <a:cs typeface="Times New Roman" pitchFamily="18" charset="0"/>
              </a:rPr>
              <a:t> explique la chute de l’ADC et l’aspect en </a:t>
            </a:r>
            <a:r>
              <a:rPr lang="fr-FR" sz="2000" dirty="0" err="1" smtClean="0">
                <a:latin typeface="Times New Roman" pitchFamily="18" charset="0"/>
                <a:cs typeface="Times New Roman" pitchFamily="18" charset="0"/>
              </a:rPr>
              <a:t>hypersignal</a:t>
            </a:r>
            <a:r>
              <a:rPr lang="fr-FR" sz="2000" dirty="0" smtClean="0">
                <a:latin typeface="Times New Roman" pitchFamily="18" charset="0"/>
                <a:cs typeface="Times New Roman" pitchFamily="18" charset="0"/>
              </a:rPr>
              <a:t> sur la séquence de diffusion. Le médulloblastome possède les valeurs d’ADC les plus faibles parmi les tumeurs intra-axiales de la fosse postérieure.</a:t>
            </a:r>
          </a:p>
          <a:p>
            <a:pPr marL="971550" lvl="1" indent="-514350" algn="just">
              <a:defRPr/>
            </a:pPr>
            <a:endParaRPr lang="fr-FR" sz="2000" dirty="0" smtClean="0">
              <a:latin typeface="Times New Roman" pitchFamily="18" charset="0"/>
              <a:cs typeface="Times New Roman" pitchFamily="18" charset="0"/>
            </a:endParaRPr>
          </a:p>
          <a:p>
            <a:pPr marL="971550" lvl="1" indent="-514350" algn="just">
              <a:buFont typeface="Wingdings" pitchFamily="2" charset="2"/>
              <a:buChar char="Ø"/>
              <a:defRPr/>
            </a:pPr>
            <a:r>
              <a:rPr lang="fr-FR" sz="2000" b="1" dirty="0" smtClean="0">
                <a:solidFill>
                  <a:srgbClr val="8BFA78"/>
                </a:solidFill>
                <a:latin typeface="Times New Roman" pitchFamily="18" charset="0"/>
                <a:cs typeface="Times New Roman" pitchFamily="18" charset="0"/>
              </a:rPr>
              <a:t>L’</a:t>
            </a:r>
            <a:r>
              <a:rPr lang="fr-FR" sz="2000" b="1" dirty="0" err="1" smtClean="0">
                <a:solidFill>
                  <a:srgbClr val="8BFA78"/>
                </a:solidFill>
                <a:latin typeface="Times New Roman" pitchFamily="18" charset="0"/>
                <a:cs typeface="Times New Roman" pitchFamily="18" charset="0"/>
              </a:rPr>
              <a:t>astrocytome</a:t>
            </a:r>
            <a:r>
              <a:rPr lang="fr-FR" sz="2000" b="1" dirty="0" smtClean="0">
                <a:solidFill>
                  <a:srgbClr val="8BFA78"/>
                </a:solidFill>
                <a:latin typeface="Times New Roman" pitchFamily="18" charset="0"/>
                <a:cs typeface="Times New Roman" pitchFamily="18" charset="0"/>
              </a:rPr>
              <a:t> </a:t>
            </a:r>
            <a:r>
              <a:rPr lang="fr-FR" sz="2000" b="1" dirty="0" err="1" smtClean="0">
                <a:solidFill>
                  <a:srgbClr val="8BFA78"/>
                </a:solidFill>
                <a:latin typeface="Times New Roman" pitchFamily="18" charset="0"/>
                <a:cs typeface="Times New Roman" pitchFamily="18" charset="0"/>
              </a:rPr>
              <a:t>pilocytique</a:t>
            </a:r>
            <a:r>
              <a:rPr lang="fr-FR" sz="2000" b="1" dirty="0" smtClean="0">
                <a:solidFill>
                  <a:srgbClr val="8BFA78"/>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possède une faible composante cellulaire. Ses composantes kystique et nodulaires ont un ADC plus élevé que le tissu nerveux normal.  </a:t>
            </a:r>
          </a:p>
        </p:txBody>
      </p:sp>
      <p:sp>
        <p:nvSpPr>
          <p:cNvPr id="7" name="Titre 1"/>
          <p:cNvSpPr>
            <a:spLocks noGrp="1"/>
          </p:cNvSpPr>
          <p:nvPr>
            <p:ph type="ctrTitle"/>
          </p:nvPr>
        </p:nvSpPr>
        <p:spPr>
          <a:xfrm>
            <a:off x="500034" y="188640"/>
            <a:ext cx="8229600" cy="842436"/>
          </a:xfrm>
        </p:spPr>
        <p:txBody>
          <a:bodyPr>
            <a:normAutofit/>
          </a:bodyPr>
          <a:lstStyle/>
          <a:p>
            <a:r>
              <a:rPr lang="fr-FR" dirty="0" smtClean="0"/>
              <a:t>DISCUSSION</a:t>
            </a:r>
            <a:endParaRPr lang="fr-FR" dirty="0"/>
          </a:p>
        </p:txBody>
      </p:sp>
      <p:sp>
        <p:nvSpPr>
          <p:cNvPr id="5" name="ZoneTexte 4"/>
          <p:cNvSpPr txBox="1"/>
          <p:nvPr/>
        </p:nvSpPr>
        <p:spPr>
          <a:xfrm>
            <a:off x="179512" y="5520714"/>
            <a:ext cx="8790369" cy="1292662"/>
          </a:xfrm>
          <a:prstGeom prst="rect">
            <a:avLst/>
          </a:prstGeom>
          <a:noFill/>
        </p:spPr>
        <p:txBody>
          <a:bodyPr wrap="square" rtlCol="0">
            <a:spAutoFit/>
          </a:bodyPr>
          <a:lstStyle/>
          <a:p>
            <a:pPr marL="0" lvl="1" algn="just"/>
            <a:r>
              <a:rPr lang="fr-FR" sz="2000" b="1" dirty="0" smtClean="0">
                <a:solidFill>
                  <a:schemeClr val="accent1">
                    <a:lumMod val="60000"/>
                    <a:lumOff val="40000"/>
                  </a:schemeClr>
                </a:solidFill>
                <a:latin typeface="Times New Roman" pitchFamily="18" charset="0"/>
                <a:cs typeface="Times New Roman" pitchFamily="18" charset="0"/>
              </a:rPr>
              <a:t>Certains auteurs proposent que des ADC </a:t>
            </a:r>
            <a:r>
              <a:rPr lang="en-US" sz="2000" b="1" dirty="0" smtClean="0">
                <a:solidFill>
                  <a:schemeClr val="accent1">
                    <a:lumMod val="60000"/>
                    <a:lumOff val="40000"/>
                  </a:schemeClr>
                </a:solidFill>
                <a:latin typeface="Times New Roman" pitchFamily="18" charset="0"/>
                <a:cs typeface="Times New Roman" pitchFamily="18" charset="0"/>
              </a:rPr>
              <a:t>&gt;1.4 × 10</a:t>
            </a:r>
            <a:r>
              <a:rPr lang="en-US" sz="2000" b="1" baseline="30000" dirty="0" smtClean="0">
                <a:solidFill>
                  <a:schemeClr val="accent1">
                    <a:lumMod val="60000"/>
                    <a:lumOff val="40000"/>
                  </a:schemeClr>
                </a:solidFill>
                <a:latin typeface="Times New Roman" pitchFamily="18" charset="0"/>
                <a:cs typeface="Times New Roman" pitchFamily="18" charset="0"/>
              </a:rPr>
              <a:t>3</a:t>
            </a:r>
            <a:r>
              <a:rPr lang="en-US" sz="2000" b="1" dirty="0" smtClean="0">
                <a:solidFill>
                  <a:schemeClr val="accent1">
                    <a:lumMod val="60000"/>
                    <a:lumOff val="40000"/>
                  </a:schemeClr>
                </a:solidFill>
                <a:latin typeface="Times New Roman" pitchFamily="18" charset="0"/>
                <a:cs typeface="Times New Roman" pitchFamily="18" charset="0"/>
              </a:rPr>
              <a:t> mm2/s pour les </a:t>
            </a:r>
            <a:r>
              <a:rPr lang="en-US" sz="2000" b="1" dirty="0" err="1" smtClean="0">
                <a:solidFill>
                  <a:schemeClr val="accent1">
                    <a:lumMod val="60000"/>
                    <a:lumOff val="40000"/>
                  </a:schemeClr>
                </a:solidFill>
                <a:latin typeface="Times New Roman" pitchFamily="18" charset="0"/>
                <a:cs typeface="Times New Roman" pitchFamily="18" charset="0"/>
              </a:rPr>
              <a:t>astrocytomes</a:t>
            </a:r>
            <a:r>
              <a:rPr lang="en-US" sz="2000" b="1" dirty="0" smtClean="0">
                <a:solidFill>
                  <a:schemeClr val="accent1">
                    <a:lumMod val="60000"/>
                    <a:lumOff val="40000"/>
                  </a:schemeClr>
                </a:solidFill>
                <a:latin typeface="Times New Roman" pitchFamily="18" charset="0"/>
                <a:cs typeface="Times New Roman" pitchFamily="18" charset="0"/>
              </a:rPr>
              <a:t> </a:t>
            </a:r>
            <a:r>
              <a:rPr lang="en-US" sz="2000" b="1" dirty="0" err="1" smtClean="0">
                <a:solidFill>
                  <a:schemeClr val="accent1">
                    <a:lumMod val="60000"/>
                    <a:lumOff val="40000"/>
                  </a:schemeClr>
                </a:solidFill>
                <a:latin typeface="Times New Roman" pitchFamily="18" charset="0"/>
                <a:cs typeface="Times New Roman" pitchFamily="18" charset="0"/>
              </a:rPr>
              <a:t>pilocytiques</a:t>
            </a:r>
            <a:r>
              <a:rPr lang="en-US" sz="2000" b="1" dirty="0" smtClean="0">
                <a:solidFill>
                  <a:schemeClr val="accent1">
                    <a:lumMod val="60000"/>
                    <a:lumOff val="40000"/>
                  </a:schemeClr>
                </a:solidFill>
                <a:latin typeface="Times New Roman" pitchFamily="18" charset="0"/>
                <a:cs typeface="Times New Roman" pitchFamily="18" charset="0"/>
              </a:rPr>
              <a:t> et &lt;0.9 × 10</a:t>
            </a:r>
            <a:r>
              <a:rPr lang="en-US" sz="2000" b="1" baseline="30000" dirty="0" smtClean="0">
                <a:solidFill>
                  <a:schemeClr val="accent1">
                    <a:lumMod val="60000"/>
                    <a:lumOff val="40000"/>
                  </a:schemeClr>
                </a:solidFill>
                <a:latin typeface="Times New Roman" pitchFamily="18" charset="0"/>
                <a:cs typeface="Times New Roman" pitchFamily="18" charset="0"/>
              </a:rPr>
              <a:t>3</a:t>
            </a:r>
            <a:r>
              <a:rPr lang="en-US" sz="2000" b="1" dirty="0" smtClean="0">
                <a:solidFill>
                  <a:schemeClr val="accent1">
                    <a:lumMod val="60000"/>
                    <a:lumOff val="40000"/>
                  </a:schemeClr>
                </a:solidFill>
                <a:latin typeface="Times New Roman" pitchFamily="18" charset="0"/>
                <a:cs typeface="Times New Roman" pitchFamily="18" charset="0"/>
              </a:rPr>
              <a:t> mm2/s pour les </a:t>
            </a:r>
            <a:r>
              <a:rPr lang="en-US" sz="2000" b="1" dirty="0" err="1" smtClean="0">
                <a:solidFill>
                  <a:schemeClr val="accent1">
                    <a:lumMod val="60000"/>
                    <a:lumOff val="40000"/>
                  </a:schemeClr>
                </a:solidFill>
                <a:latin typeface="Times New Roman" pitchFamily="18" charset="0"/>
                <a:cs typeface="Times New Roman" pitchFamily="18" charset="0"/>
              </a:rPr>
              <a:t>médulloblastomes</a:t>
            </a:r>
            <a:r>
              <a:rPr lang="en-US" sz="2000" b="1" dirty="0" smtClean="0">
                <a:solidFill>
                  <a:schemeClr val="accent1">
                    <a:lumMod val="60000"/>
                    <a:lumOff val="40000"/>
                  </a:schemeClr>
                </a:solidFill>
                <a:latin typeface="Times New Roman" pitchFamily="18" charset="0"/>
                <a:cs typeface="Times New Roman" pitchFamily="18" charset="0"/>
              </a:rPr>
              <a:t> </a:t>
            </a:r>
            <a:r>
              <a:rPr lang="en-US" sz="2000" b="1" dirty="0" err="1" smtClean="0">
                <a:solidFill>
                  <a:schemeClr val="accent1">
                    <a:lumMod val="60000"/>
                    <a:lumOff val="40000"/>
                  </a:schemeClr>
                </a:solidFill>
                <a:latin typeface="Times New Roman" pitchFamily="18" charset="0"/>
                <a:cs typeface="Times New Roman" pitchFamily="18" charset="0"/>
              </a:rPr>
              <a:t>sont</a:t>
            </a:r>
            <a:r>
              <a:rPr lang="en-US" sz="2000" b="1" dirty="0" smtClean="0">
                <a:solidFill>
                  <a:schemeClr val="accent1">
                    <a:lumMod val="60000"/>
                    <a:lumOff val="40000"/>
                  </a:schemeClr>
                </a:solidFill>
                <a:latin typeface="Times New Roman" pitchFamily="18" charset="0"/>
                <a:cs typeface="Times New Roman" pitchFamily="18" charset="0"/>
              </a:rPr>
              <a:t> </a:t>
            </a:r>
            <a:r>
              <a:rPr lang="en-US" sz="2000" b="1" dirty="0" err="1" smtClean="0">
                <a:solidFill>
                  <a:schemeClr val="accent1">
                    <a:lumMod val="60000"/>
                    <a:lumOff val="40000"/>
                  </a:schemeClr>
                </a:solidFill>
                <a:latin typeface="Times New Roman" pitchFamily="18" charset="0"/>
                <a:cs typeface="Times New Roman" pitchFamily="18" charset="0"/>
              </a:rPr>
              <a:t>spécifiques</a:t>
            </a:r>
            <a:r>
              <a:rPr lang="en-US" sz="2000" b="1" dirty="0" smtClean="0">
                <a:solidFill>
                  <a:schemeClr val="accent1">
                    <a:lumMod val="60000"/>
                    <a:lumOff val="40000"/>
                  </a:schemeClr>
                </a:solidFill>
                <a:latin typeface="Times New Roman" pitchFamily="18" charset="0"/>
                <a:cs typeface="Times New Roman" pitchFamily="18" charset="0"/>
              </a:rPr>
              <a:t> à 100% </a:t>
            </a:r>
            <a:r>
              <a:rPr lang="en-US" sz="2000" b="1" dirty="0" err="1" smtClean="0">
                <a:solidFill>
                  <a:schemeClr val="accent1">
                    <a:lumMod val="60000"/>
                    <a:lumOff val="40000"/>
                  </a:schemeClr>
                </a:solidFill>
                <a:latin typeface="Times New Roman" pitchFamily="18" charset="0"/>
                <a:cs typeface="Times New Roman" pitchFamily="18" charset="0"/>
              </a:rPr>
              <a:t>permettant</a:t>
            </a:r>
            <a:r>
              <a:rPr lang="en-US" sz="2000" b="1" dirty="0" smtClean="0">
                <a:solidFill>
                  <a:schemeClr val="accent1">
                    <a:lumMod val="60000"/>
                    <a:lumOff val="40000"/>
                  </a:schemeClr>
                </a:solidFill>
                <a:latin typeface="Times New Roman" pitchFamily="18" charset="0"/>
                <a:cs typeface="Times New Roman" pitchFamily="18" charset="0"/>
              </a:rPr>
              <a:t> de </a:t>
            </a:r>
            <a:r>
              <a:rPr lang="en-US" sz="2000" b="1" dirty="0" err="1" smtClean="0">
                <a:solidFill>
                  <a:schemeClr val="accent1">
                    <a:lumMod val="60000"/>
                    <a:lumOff val="40000"/>
                  </a:schemeClr>
                </a:solidFill>
                <a:latin typeface="Times New Roman" pitchFamily="18" charset="0"/>
                <a:cs typeface="Times New Roman" pitchFamily="18" charset="0"/>
              </a:rPr>
              <a:t>différencier</a:t>
            </a:r>
            <a:r>
              <a:rPr lang="en-US" sz="2000" b="1" dirty="0" smtClean="0">
                <a:solidFill>
                  <a:schemeClr val="accent1">
                    <a:lumMod val="60000"/>
                    <a:lumOff val="40000"/>
                  </a:schemeClr>
                </a:solidFill>
                <a:latin typeface="Times New Roman" pitchFamily="18" charset="0"/>
                <a:cs typeface="Times New Roman" pitchFamily="18" charset="0"/>
              </a:rPr>
              <a:t> </a:t>
            </a:r>
            <a:r>
              <a:rPr lang="en-US" sz="2000" b="1" dirty="0" err="1" smtClean="0">
                <a:solidFill>
                  <a:schemeClr val="accent1">
                    <a:lumMod val="60000"/>
                    <a:lumOff val="40000"/>
                  </a:schemeClr>
                </a:solidFill>
                <a:latin typeface="Times New Roman" pitchFamily="18" charset="0"/>
                <a:cs typeface="Times New Roman" pitchFamily="18" charset="0"/>
              </a:rPr>
              <a:t>ces</a:t>
            </a:r>
            <a:r>
              <a:rPr lang="en-US" sz="2000" b="1" dirty="0" smtClean="0">
                <a:solidFill>
                  <a:schemeClr val="accent1">
                    <a:lumMod val="60000"/>
                    <a:lumOff val="40000"/>
                  </a:schemeClr>
                </a:solidFill>
                <a:latin typeface="Times New Roman" pitchFamily="18" charset="0"/>
                <a:cs typeface="Times New Roman" pitchFamily="18" charset="0"/>
              </a:rPr>
              <a:t> </a:t>
            </a:r>
            <a:r>
              <a:rPr lang="en-US" sz="2000" b="1" dirty="0" err="1" smtClean="0">
                <a:solidFill>
                  <a:schemeClr val="accent1">
                    <a:lumMod val="60000"/>
                    <a:lumOff val="40000"/>
                  </a:schemeClr>
                </a:solidFill>
                <a:latin typeface="Times New Roman" pitchFamily="18" charset="0"/>
                <a:cs typeface="Times New Roman" pitchFamily="18" charset="0"/>
              </a:rPr>
              <a:t>deux</a:t>
            </a:r>
            <a:r>
              <a:rPr lang="en-US" sz="2000" b="1" dirty="0" smtClean="0">
                <a:solidFill>
                  <a:schemeClr val="accent1">
                    <a:lumMod val="60000"/>
                    <a:lumOff val="40000"/>
                  </a:schemeClr>
                </a:solidFill>
                <a:latin typeface="Times New Roman" pitchFamily="18" charset="0"/>
                <a:cs typeface="Times New Roman" pitchFamily="18" charset="0"/>
              </a:rPr>
              <a:t> </a:t>
            </a:r>
            <a:r>
              <a:rPr lang="en-US" sz="2000" b="1" dirty="0" err="1" smtClean="0">
                <a:solidFill>
                  <a:schemeClr val="accent1">
                    <a:lumMod val="60000"/>
                    <a:lumOff val="40000"/>
                  </a:schemeClr>
                </a:solidFill>
                <a:latin typeface="Times New Roman" pitchFamily="18" charset="0"/>
                <a:cs typeface="Times New Roman" pitchFamily="18" charset="0"/>
              </a:rPr>
              <a:t>tumeurs</a:t>
            </a:r>
            <a:r>
              <a:rPr lang="en-US" sz="2000" b="1" dirty="0" smtClean="0">
                <a:solidFill>
                  <a:schemeClr val="accent1">
                    <a:lumMod val="60000"/>
                    <a:lumOff val="40000"/>
                  </a:schemeClr>
                </a:solidFill>
                <a:latin typeface="Times New Roman" pitchFamily="18" charset="0"/>
                <a:cs typeface="Times New Roman" pitchFamily="18" charset="0"/>
              </a:rPr>
              <a:t> chez </a:t>
            </a:r>
            <a:r>
              <a:rPr lang="en-US" sz="2000" b="1" dirty="0" err="1" smtClean="0">
                <a:solidFill>
                  <a:schemeClr val="accent1">
                    <a:lumMod val="60000"/>
                    <a:lumOff val="40000"/>
                  </a:schemeClr>
                </a:solidFill>
                <a:latin typeface="Times New Roman" pitchFamily="18" charset="0"/>
                <a:cs typeface="Times New Roman" pitchFamily="18" charset="0"/>
              </a:rPr>
              <a:t>l’enfant</a:t>
            </a:r>
            <a:r>
              <a:rPr lang="en-US" sz="2000" b="1" dirty="0" smtClean="0">
                <a:solidFill>
                  <a:schemeClr val="accent1">
                    <a:lumMod val="60000"/>
                    <a:lumOff val="40000"/>
                  </a:schemeClr>
                </a:solidFill>
                <a:latin typeface="Times New Roman" pitchFamily="18" charset="0"/>
                <a:cs typeface="Times New Roman" pitchFamily="18" charset="0"/>
              </a:rPr>
              <a:t>. </a:t>
            </a:r>
            <a:r>
              <a:rPr lang="fr-FR" sz="2000" b="1" dirty="0" smtClean="0">
                <a:solidFill>
                  <a:schemeClr val="accent1">
                    <a:lumMod val="60000"/>
                    <a:lumOff val="40000"/>
                  </a:schemeClr>
                </a:solidFill>
                <a:latin typeface="Times New Roman" pitchFamily="18" charset="0"/>
                <a:cs typeface="Times New Roman" pitchFamily="18" charset="0"/>
              </a:rPr>
              <a:t>  </a:t>
            </a:r>
          </a:p>
          <a:p>
            <a:pPr algn="just"/>
            <a:endParaRPr lang="fr-FR" b="1"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179512" y="1447031"/>
            <a:ext cx="8712968"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
              <a:buFont typeface="Wingdings" pitchFamily="2" charset="2"/>
              <a:buChar char="Ø"/>
              <a:defRPr/>
            </a:pPr>
            <a:r>
              <a:rPr lang="fr-FR" sz="2800" u="sng" dirty="0" smtClean="0">
                <a:solidFill>
                  <a:srgbClr val="FFFF00"/>
                </a:solidFill>
                <a:latin typeface="Times New Roman" pitchFamily="18" charset="0"/>
                <a:cs typeface="Times New Roman" pitchFamily="18" charset="0"/>
              </a:rPr>
              <a:t>Lésions intra axiales: </a:t>
            </a:r>
          </a:p>
          <a:p>
            <a:pPr marL="971550" lvl="1" indent="-514350" algn="just">
              <a:buFont typeface="Wingdings" pitchFamily="2" charset="2"/>
              <a:buChar char="Ø"/>
              <a:defRPr/>
            </a:pPr>
            <a:r>
              <a:rPr lang="fr-FR" b="1" dirty="0" smtClean="0">
                <a:solidFill>
                  <a:srgbClr val="8BFA78"/>
                </a:solidFill>
                <a:latin typeface="Times New Roman" pitchFamily="18" charset="0"/>
                <a:cs typeface="Times New Roman" pitchFamily="18" charset="0"/>
              </a:rPr>
              <a:t>L’</a:t>
            </a:r>
            <a:r>
              <a:rPr lang="fr-FR" b="1" dirty="0" err="1" smtClean="0">
                <a:solidFill>
                  <a:srgbClr val="8BFA78"/>
                </a:solidFill>
                <a:latin typeface="Times New Roman" pitchFamily="18" charset="0"/>
                <a:cs typeface="Times New Roman" pitchFamily="18" charset="0"/>
              </a:rPr>
              <a:t>hémangioblastome</a:t>
            </a:r>
            <a:r>
              <a:rPr lang="fr-FR" b="1" dirty="0" smtClean="0">
                <a:solidFill>
                  <a:srgbClr val="8BFA78"/>
                </a:solidFill>
                <a:latin typeface="Times New Roman" pitchFamily="18" charset="0"/>
                <a:cs typeface="Times New Roman" pitchFamily="18" charset="0"/>
              </a:rPr>
              <a:t> </a:t>
            </a:r>
            <a:r>
              <a:rPr lang="fr-FR" dirty="0" smtClean="0">
                <a:latin typeface="Times New Roman" pitchFamily="18" charset="0"/>
                <a:cs typeface="Times New Roman" pitchFamily="18" charset="0"/>
              </a:rPr>
              <a:t>est riche en lacs vasculaires expliquant  l’augmentation de l’ADC et l’aspect en </a:t>
            </a:r>
            <a:r>
              <a:rPr lang="fr-FR" dirty="0" err="1" smtClean="0">
                <a:latin typeface="Times New Roman" pitchFamily="18" charset="0"/>
                <a:cs typeface="Times New Roman" pitchFamily="18" charset="0"/>
              </a:rPr>
              <a:t>hyposignal</a:t>
            </a:r>
            <a:r>
              <a:rPr lang="fr-FR" dirty="0" smtClean="0">
                <a:latin typeface="Times New Roman" pitchFamily="18" charset="0"/>
                <a:cs typeface="Times New Roman" pitchFamily="18" charset="0"/>
              </a:rPr>
              <a:t> des composantes kystique et solide sur la séquence de diffusion. </a:t>
            </a:r>
          </a:p>
          <a:p>
            <a:pPr marL="971550" lvl="1" indent="-514350" algn="just">
              <a:defRPr/>
            </a:pPr>
            <a:endParaRPr lang="fr-FR" dirty="0" smtClean="0">
              <a:latin typeface="Times New Roman" pitchFamily="18" charset="0"/>
              <a:cs typeface="Times New Roman" pitchFamily="18" charset="0"/>
            </a:endParaRPr>
          </a:p>
          <a:p>
            <a:pPr marL="971550" lvl="1" indent="-514350" algn="just">
              <a:buFont typeface="Wingdings" pitchFamily="2" charset="2"/>
              <a:buChar char="Ø"/>
              <a:defRPr/>
            </a:pPr>
            <a:r>
              <a:rPr lang="fr-FR" b="1" dirty="0" smtClean="0">
                <a:solidFill>
                  <a:srgbClr val="8BFA78"/>
                </a:solidFill>
                <a:latin typeface="Times New Roman" pitchFamily="18" charset="0"/>
                <a:cs typeface="Times New Roman" pitchFamily="18" charset="0"/>
              </a:rPr>
              <a:t>Le lymphome possède </a:t>
            </a:r>
            <a:r>
              <a:rPr lang="fr-FR" dirty="0" err="1" smtClean="0">
                <a:latin typeface="Times New Roman" pitchFamily="18" charset="0"/>
                <a:cs typeface="Times New Roman" pitchFamily="18" charset="0"/>
              </a:rPr>
              <a:t>possède</a:t>
            </a:r>
            <a:r>
              <a:rPr lang="fr-FR" dirty="0" smtClean="0">
                <a:latin typeface="Times New Roman" pitchFamily="18" charset="0"/>
                <a:cs typeface="Times New Roman" pitchFamily="18" charset="0"/>
              </a:rPr>
              <a:t> une forte </a:t>
            </a:r>
            <a:r>
              <a:rPr lang="fr-FR" dirty="0" err="1" smtClean="0">
                <a:latin typeface="Times New Roman" pitchFamily="18" charset="0"/>
                <a:cs typeface="Times New Roman" pitchFamily="18" charset="0"/>
              </a:rPr>
              <a:t>cellularité</a:t>
            </a:r>
            <a:r>
              <a:rPr lang="fr-FR" dirty="0" smtClean="0">
                <a:latin typeface="Times New Roman" pitchFamily="18" charset="0"/>
                <a:cs typeface="Times New Roman" pitchFamily="18" charset="0"/>
              </a:rPr>
              <a:t> lui conférant un aspect en </a:t>
            </a:r>
            <a:r>
              <a:rPr lang="fr-FR" dirty="0" err="1" smtClean="0">
                <a:latin typeface="Times New Roman" pitchFamily="18" charset="0"/>
                <a:cs typeface="Times New Roman" pitchFamily="18" charset="0"/>
              </a:rPr>
              <a:t>hypersignal</a:t>
            </a:r>
            <a:r>
              <a:rPr lang="fr-FR" dirty="0" smtClean="0">
                <a:latin typeface="Times New Roman" pitchFamily="18" charset="0"/>
                <a:cs typeface="Times New Roman" pitchFamily="18" charset="0"/>
              </a:rPr>
              <a:t> sur la séquence de diffusion avec une réduction de l’ADC. La chute de l’ADC y est plus importante que dans les tumeurs gliales. </a:t>
            </a:r>
          </a:p>
          <a:p>
            <a:pPr marL="971550" lvl="1" indent="-514350" algn="just">
              <a:defRPr/>
            </a:pPr>
            <a:endParaRPr lang="fr-FR" dirty="0" smtClean="0">
              <a:latin typeface="Times New Roman" pitchFamily="18" charset="0"/>
              <a:cs typeface="Times New Roman" pitchFamily="18" charset="0"/>
            </a:endParaRPr>
          </a:p>
          <a:p>
            <a:pPr marL="971550" lvl="1" indent="-514350" algn="just">
              <a:buFont typeface="Wingdings" pitchFamily="2" charset="2"/>
              <a:buChar char="Ø"/>
              <a:defRPr/>
            </a:pPr>
            <a:r>
              <a:rPr lang="fr-FR" b="1" dirty="0" smtClean="0">
                <a:solidFill>
                  <a:srgbClr val="8BFA78"/>
                </a:solidFill>
                <a:latin typeface="Times New Roman" pitchFamily="18" charset="0"/>
                <a:cs typeface="Times New Roman" pitchFamily="18" charset="0"/>
              </a:rPr>
              <a:t>Les tumeurs gliales </a:t>
            </a:r>
            <a:r>
              <a:rPr lang="fr-FR" dirty="0" smtClean="0">
                <a:latin typeface="Times New Roman" pitchFamily="18" charset="0"/>
                <a:cs typeface="Times New Roman" pitchFamily="18" charset="0"/>
              </a:rPr>
              <a:t>ont le plus fréquemment un ADC normal ou bas. La composante nécrotique a un ADC proche de celui du LCR. Les composantes à forte densité cellulaires ont un ADC bas.  Une chute de l’ADC ne permet pas d’éliminer formellement une lésion </a:t>
            </a:r>
            <a:r>
              <a:rPr lang="fr-FR" dirty="0" err="1" smtClean="0">
                <a:latin typeface="Times New Roman" pitchFamily="18" charset="0"/>
                <a:cs typeface="Times New Roman" pitchFamily="18" charset="0"/>
              </a:rPr>
              <a:t>infiltrante</a:t>
            </a:r>
            <a:r>
              <a:rPr lang="fr-FR" dirty="0" smtClean="0">
                <a:latin typeface="Times New Roman" pitchFamily="18" charset="0"/>
                <a:cs typeface="Times New Roman" pitchFamily="18" charset="0"/>
              </a:rPr>
              <a:t>. </a:t>
            </a:r>
          </a:p>
          <a:p>
            <a:pPr marL="971550" lvl="1" indent="-514350" algn="just">
              <a:defRPr/>
            </a:pPr>
            <a:endParaRPr lang="fr-FR" dirty="0" smtClean="0">
              <a:latin typeface="Times New Roman" pitchFamily="18" charset="0"/>
              <a:cs typeface="Times New Roman" pitchFamily="18" charset="0"/>
            </a:endParaRPr>
          </a:p>
          <a:p>
            <a:pPr marL="971550" lvl="1" indent="-514350" algn="just">
              <a:buFont typeface="Wingdings" pitchFamily="2" charset="2"/>
              <a:buChar char="Ø"/>
              <a:defRPr/>
            </a:pPr>
            <a:r>
              <a:rPr lang="fr-FR" b="1" dirty="0" smtClean="0">
                <a:solidFill>
                  <a:srgbClr val="8BFA78"/>
                </a:solidFill>
                <a:latin typeface="Times New Roman" pitchFamily="18" charset="0"/>
                <a:cs typeface="Times New Roman" pitchFamily="18" charset="0"/>
              </a:rPr>
              <a:t>Les métastases </a:t>
            </a:r>
            <a:r>
              <a:rPr lang="fr-FR" dirty="0" smtClean="0">
                <a:latin typeface="Times New Roman" pitchFamily="18" charset="0"/>
                <a:cs typeface="Times New Roman" pitchFamily="18" charset="0"/>
              </a:rPr>
              <a:t>ont souvent un rehaussement annulaire  tout comme les abcès. La séquence de diffusion permet de poser le diagnostic différentiel en montrant une chute de l’ADC dans les abcès et son augmentation dans les métastases.</a:t>
            </a:r>
            <a:r>
              <a:rPr lang="en-US" dirty="0" smtClean="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p:txBody>
      </p:sp>
      <p:sp>
        <p:nvSpPr>
          <p:cNvPr id="7" name="Titre 1"/>
          <p:cNvSpPr>
            <a:spLocks noGrp="1"/>
          </p:cNvSpPr>
          <p:nvPr>
            <p:ph type="ctrTitle"/>
          </p:nvPr>
        </p:nvSpPr>
        <p:spPr>
          <a:xfrm>
            <a:off x="500034" y="188640"/>
            <a:ext cx="8229600" cy="842436"/>
          </a:xfrm>
        </p:spPr>
        <p:txBody>
          <a:bodyPr>
            <a:normAutofit/>
          </a:bodyPr>
          <a:lstStyle/>
          <a:p>
            <a:r>
              <a:rPr lang="fr-FR" dirty="0" smtClean="0"/>
              <a:t>DISCUSSION</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179512" y="2348880"/>
            <a:ext cx="871296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
              <a:buFont typeface="Wingdings" pitchFamily="2" charset="2"/>
              <a:buChar char="Ø"/>
              <a:defRPr/>
            </a:pPr>
            <a:r>
              <a:rPr lang="fr-FR" sz="3200" u="sng" dirty="0" smtClean="0">
                <a:solidFill>
                  <a:srgbClr val="FFFF00"/>
                </a:solidFill>
                <a:latin typeface="Times New Roman" pitchFamily="18" charset="0"/>
                <a:cs typeface="Times New Roman" pitchFamily="18" charset="0"/>
              </a:rPr>
              <a:t>Lésions intra-ventriculaires:  </a:t>
            </a:r>
          </a:p>
          <a:p>
            <a:pPr marL="971550" lvl="1" indent="-514350" algn="just">
              <a:buFont typeface="Wingdings" pitchFamily="2" charset="2"/>
              <a:buChar char="Ø"/>
              <a:defRPr/>
            </a:pPr>
            <a:r>
              <a:rPr lang="fr-FR" sz="2000" b="1" dirty="0" smtClean="0">
                <a:solidFill>
                  <a:srgbClr val="8BFA78"/>
                </a:solidFill>
                <a:latin typeface="Times New Roman" pitchFamily="18" charset="0"/>
                <a:cs typeface="Times New Roman" pitchFamily="18" charset="0"/>
              </a:rPr>
              <a:t>L’</a:t>
            </a:r>
            <a:r>
              <a:rPr lang="fr-FR" sz="2000" b="1" dirty="0" err="1" smtClean="0">
                <a:solidFill>
                  <a:srgbClr val="8BFA78"/>
                </a:solidFill>
                <a:latin typeface="Times New Roman" pitchFamily="18" charset="0"/>
                <a:cs typeface="Times New Roman" pitchFamily="18" charset="0"/>
              </a:rPr>
              <a:t>épendymome</a:t>
            </a:r>
            <a:r>
              <a:rPr lang="fr-FR" sz="2000" b="1" dirty="0" smtClean="0">
                <a:solidFill>
                  <a:srgbClr val="8BFA78"/>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a</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des valeurs d’ADC significativement supérieures à celles du médulloblastome, inférieures à celles de l’</a:t>
            </a:r>
            <a:r>
              <a:rPr lang="fr-FR" sz="2000" dirty="0" err="1" smtClean="0">
                <a:latin typeface="Times New Roman" pitchFamily="18" charset="0"/>
                <a:cs typeface="Times New Roman" pitchFamily="18" charset="0"/>
              </a:rPr>
              <a:t>astrocytome</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pilocytique</a:t>
            </a:r>
            <a:r>
              <a:rPr lang="fr-FR" sz="2000" dirty="0" smtClean="0">
                <a:latin typeface="Times New Roman" pitchFamily="18" charset="0"/>
                <a:cs typeface="Times New Roman" pitchFamily="18" charset="0"/>
              </a:rPr>
              <a:t> et supérieures au tissu nerveux normal. Cependant les valeurs de l’ADC ne permettent pas de faire la différence entre les différents types de l’</a:t>
            </a:r>
            <a:r>
              <a:rPr lang="fr-FR" sz="2000" dirty="0" err="1" smtClean="0">
                <a:latin typeface="Times New Roman" pitchFamily="18" charset="0"/>
                <a:cs typeface="Times New Roman" pitchFamily="18" charset="0"/>
              </a:rPr>
              <a:t>épendymome</a:t>
            </a:r>
            <a:r>
              <a:rPr lang="fr-FR" sz="2000" dirty="0" smtClean="0">
                <a:latin typeface="Times New Roman" pitchFamily="18" charset="0"/>
                <a:cs typeface="Times New Roman" pitchFamily="18" charset="0"/>
              </a:rPr>
              <a:t>. </a:t>
            </a:r>
          </a:p>
        </p:txBody>
      </p:sp>
      <p:sp>
        <p:nvSpPr>
          <p:cNvPr id="7" name="Titre 1"/>
          <p:cNvSpPr>
            <a:spLocks noGrp="1"/>
          </p:cNvSpPr>
          <p:nvPr>
            <p:ph type="ctrTitle"/>
          </p:nvPr>
        </p:nvSpPr>
        <p:spPr>
          <a:xfrm>
            <a:off x="500034" y="188640"/>
            <a:ext cx="8229600" cy="842436"/>
          </a:xfrm>
        </p:spPr>
        <p:txBody>
          <a:bodyPr>
            <a:normAutofit/>
          </a:bodyPr>
          <a:lstStyle/>
          <a:p>
            <a:r>
              <a:rPr lang="fr-FR" dirty="0" smtClean="0"/>
              <a:t>DISCUSSION</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179512" y="1199649"/>
            <a:ext cx="8712968"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just">
              <a:buFont typeface="Wingdings" pitchFamily="2" charset="2"/>
              <a:buChar char="Ø"/>
              <a:defRPr/>
            </a:pPr>
            <a:r>
              <a:rPr lang="fr-FR" sz="3200" u="sng" dirty="0" smtClean="0">
                <a:solidFill>
                  <a:srgbClr val="FFFF00"/>
                </a:solidFill>
                <a:latin typeface="Times New Roman" pitchFamily="18" charset="0"/>
                <a:cs typeface="Times New Roman" pitchFamily="18" charset="0"/>
              </a:rPr>
              <a:t>Lésions extra-axiales:   </a:t>
            </a:r>
          </a:p>
          <a:p>
            <a:pPr marL="971550" lvl="1" indent="-514350" algn="just">
              <a:buFont typeface="Wingdings" pitchFamily="2" charset="2"/>
              <a:buChar char="Ø"/>
              <a:defRPr/>
            </a:pPr>
            <a:r>
              <a:rPr lang="fr-FR" sz="2000" b="1" dirty="0" smtClean="0">
                <a:solidFill>
                  <a:srgbClr val="8BFA78"/>
                </a:solidFill>
                <a:latin typeface="Times New Roman" pitchFamily="18" charset="0"/>
                <a:cs typeface="Times New Roman" pitchFamily="18" charset="0"/>
              </a:rPr>
              <a:t>Le méningiome </a:t>
            </a:r>
            <a:r>
              <a:rPr lang="fr-FR" sz="2000" dirty="0" smtClean="0">
                <a:latin typeface="Times New Roman" pitchFamily="18" charset="0"/>
                <a:cs typeface="Times New Roman" pitchFamily="18" charset="0"/>
              </a:rPr>
              <a:t>a</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des valeurs d’ADC variables d’un type histologique à un autre. Ce fait est un sujet de controverse dans la littérature.  Cependant, certains auteurs s’accordent sur le fait que la restriction à la diffusion est plutôt corrélée aux méningiomes agressifs, atypiques , malins, récurrents et à forte densité cellulaire. </a:t>
            </a:r>
          </a:p>
          <a:p>
            <a:pPr marL="971550" lvl="1" indent="-514350" algn="just">
              <a:defRPr/>
            </a:pPr>
            <a:endParaRPr lang="fr-FR" sz="2000" dirty="0" smtClean="0">
              <a:latin typeface="Times New Roman" pitchFamily="18" charset="0"/>
              <a:cs typeface="Times New Roman" pitchFamily="18" charset="0"/>
            </a:endParaRPr>
          </a:p>
          <a:p>
            <a:pPr marL="971550" lvl="1" indent="-514350" algn="just">
              <a:buFont typeface="Wingdings" pitchFamily="2" charset="2"/>
              <a:buChar char="Ø"/>
              <a:defRPr/>
            </a:pPr>
            <a:r>
              <a:rPr lang="fr-FR" sz="2000" b="1" dirty="0" smtClean="0">
                <a:solidFill>
                  <a:srgbClr val="8BFA78"/>
                </a:solidFill>
                <a:latin typeface="Times New Roman" pitchFamily="18" charset="0"/>
                <a:cs typeface="Times New Roman" pitchFamily="18" charset="0"/>
              </a:rPr>
              <a:t>Le kyste </a:t>
            </a:r>
            <a:r>
              <a:rPr lang="fr-FR" sz="2000" b="1" dirty="0" err="1" smtClean="0">
                <a:solidFill>
                  <a:srgbClr val="8BFA78"/>
                </a:solidFill>
                <a:latin typeface="Times New Roman" pitchFamily="18" charset="0"/>
                <a:cs typeface="Times New Roman" pitchFamily="18" charset="0"/>
              </a:rPr>
              <a:t>épidermoïde</a:t>
            </a:r>
            <a:r>
              <a:rPr lang="fr-FR" sz="2000" b="1" dirty="0" smtClean="0">
                <a:solidFill>
                  <a:srgbClr val="8BFA78"/>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est une tumeur kystique dont le diagnostic différentiel se pose avec le kyste </a:t>
            </a:r>
            <a:r>
              <a:rPr lang="fr-FR" sz="2000" dirty="0" err="1" smtClean="0">
                <a:latin typeface="Times New Roman" pitchFamily="18" charset="0"/>
                <a:cs typeface="Times New Roman" pitchFamily="18" charset="0"/>
              </a:rPr>
              <a:t>épidermoïde</a:t>
            </a:r>
            <a:r>
              <a:rPr lang="fr-FR" sz="2000" dirty="0" smtClean="0">
                <a:latin typeface="Times New Roman" pitchFamily="18" charset="0"/>
                <a:cs typeface="Times New Roman" pitchFamily="18" charset="0"/>
              </a:rPr>
              <a:t>. Contrairement au kyste arachnoïdien, il est en </a:t>
            </a:r>
            <a:r>
              <a:rPr lang="fr-FR" sz="2000" dirty="0" err="1" smtClean="0">
                <a:latin typeface="Times New Roman" pitchFamily="18" charset="0"/>
                <a:cs typeface="Times New Roman" pitchFamily="18" charset="0"/>
              </a:rPr>
              <a:t>hyersignal</a:t>
            </a:r>
            <a:r>
              <a:rPr lang="fr-FR" sz="2000" dirty="0" smtClean="0">
                <a:latin typeface="Times New Roman" pitchFamily="18" charset="0"/>
                <a:cs typeface="Times New Roman" pitchFamily="18" charset="0"/>
              </a:rPr>
              <a:t> sur la séquence de diffusion avec chute de l’ADC. Cette séquence est à elle seule suffisante pour la détection des récidives </a:t>
            </a:r>
            <a:r>
              <a:rPr lang="fr-FR" sz="2000" dirty="0" err="1" smtClean="0">
                <a:latin typeface="Times New Roman" pitchFamily="18" charset="0"/>
                <a:cs typeface="Times New Roman" pitchFamily="18" charset="0"/>
              </a:rPr>
              <a:t>post-opératoires</a:t>
            </a:r>
            <a:r>
              <a:rPr lang="fr-FR" sz="2000" dirty="0" smtClean="0">
                <a:latin typeface="Times New Roman" pitchFamily="18" charset="0"/>
                <a:cs typeface="Times New Roman" pitchFamily="18" charset="0"/>
              </a:rPr>
              <a:t>.  </a:t>
            </a:r>
          </a:p>
          <a:p>
            <a:pPr marL="971550" lvl="1" indent="-514350" algn="just">
              <a:defRPr/>
            </a:pPr>
            <a:endParaRPr lang="fr-FR" sz="2000" dirty="0" smtClean="0">
              <a:latin typeface="Times New Roman" pitchFamily="18" charset="0"/>
              <a:cs typeface="Times New Roman" pitchFamily="18" charset="0"/>
            </a:endParaRPr>
          </a:p>
          <a:p>
            <a:pPr marL="971550" lvl="1" indent="-514350" algn="just">
              <a:buFont typeface="Wingdings" pitchFamily="2" charset="2"/>
              <a:buChar char="Ø"/>
              <a:defRPr/>
            </a:pPr>
            <a:r>
              <a:rPr lang="fr-FR" sz="2000" b="1" dirty="0" smtClean="0">
                <a:solidFill>
                  <a:srgbClr val="8BFA78"/>
                </a:solidFill>
                <a:latin typeface="Times New Roman" pitchFamily="18" charset="0"/>
                <a:cs typeface="Times New Roman" pitchFamily="18" charset="0"/>
              </a:rPr>
              <a:t>Les </a:t>
            </a:r>
            <a:r>
              <a:rPr lang="fr-FR" sz="2000" b="1" dirty="0" err="1" smtClean="0">
                <a:solidFill>
                  <a:srgbClr val="8BFA78"/>
                </a:solidFill>
                <a:latin typeface="Times New Roman" pitchFamily="18" charset="0"/>
                <a:cs typeface="Times New Roman" pitchFamily="18" charset="0"/>
              </a:rPr>
              <a:t>schwannomes</a:t>
            </a:r>
            <a:r>
              <a:rPr lang="fr-FR" sz="2000" b="1" dirty="0" smtClean="0">
                <a:solidFill>
                  <a:srgbClr val="8BFA78"/>
                </a:solidFill>
                <a:latin typeface="Times New Roman" pitchFamily="18" charset="0"/>
                <a:cs typeface="Times New Roman" pitchFamily="18" charset="0"/>
              </a:rPr>
              <a:t> vestibulaires </a:t>
            </a:r>
            <a:r>
              <a:rPr lang="fr-FR" sz="2000" dirty="0" smtClean="0">
                <a:latin typeface="Times New Roman" pitchFamily="18" charset="0"/>
                <a:cs typeface="Times New Roman" pitchFamily="18" charset="0"/>
              </a:rPr>
              <a:t>de grande taille  sont en </a:t>
            </a:r>
            <a:r>
              <a:rPr lang="fr-FR" sz="2000" dirty="0" err="1" smtClean="0">
                <a:latin typeface="Times New Roman" pitchFamily="18" charset="0"/>
                <a:cs typeface="Times New Roman" pitchFamily="18" charset="0"/>
              </a:rPr>
              <a:t>isosignal</a:t>
            </a:r>
            <a:r>
              <a:rPr lang="fr-FR" sz="2000" dirty="0" smtClean="0">
                <a:latin typeface="Times New Roman" pitchFamily="18" charset="0"/>
                <a:cs typeface="Times New Roman" pitchFamily="18" charset="0"/>
              </a:rPr>
              <a:t> sur la séquence de diffusion et possèdent un ADC élevé. Ceci est du à la richesse en eau de la matrice </a:t>
            </a:r>
            <a:r>
              <a:rPr lang="fr-FR" sz="2000" dirty="0" err="1" smtClean="0">
                <a:latin typeface="Times New Roman" pitchFamily="18" charset="0"/>
                <a:cs typeface="Times New Roman" pitchFamily="18" charset="0"/>
              </a:rPr>
              <a:t>extra-cellulaire</a:t>
            </a:r>
            <a:r>
              <a:rPr lang="fr-FR" sz="2000" dirty="0" smtClean="0">
                <a:latin typeface="Times New Roman" pitchFamily="18" charset="0"/>
                <a:cs typeface="Times New Roman" pitchFamily="18" charset="0"/>
              </a:rPr>
              <a:t>. </a:t>
            </a:r>
          </a:p>
        </p:txBody>
      </p:sp>
      <p:sp>
        <p:nvSpPr>
          <p:cNvPr id="7" name="Titre 1"/>
          <p:cNvSpPr>
            <a:spLocks noGrp="1"/>
          </p:cNvSpPr>
          <p:nvPr>
            <p:ph type="ctrTitle"/>
          </p:nvPr>
        </p:nvSpPr>
        <p:spPr>
          <a:xfrm>
            <a:off x="500034" y="188640"/>
            <a:ext cx="8229600" cy="842436"/>
          </a:xfrm>
        </p:spPr>
        <p:txBody>
          <a:bodyPr>
            <a:normAutofit/>
          </a:bodyPr>
          <a:lstStyle/>
          <a:p>
            <a:r>
              <a:rPr lang="fr-FR" dirty="0" smtClean="0"/>
              <a:t>DISCUSSION</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323528" y="2420888"/>
            <a:ext cx="842968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3200" dirty="0" smtClean="0">
                <a:latin typeface="Times New Roman" pitchFamily="18" charset="0"/>
                <a:cs typeface="Times New Roman" pitchFamily="18" charset="0"/>
              </a:rPr>
              <a:t>La séquence  de diffusion en IRM constitue un outil technique intéressant permettant, en association avec les autres séquences morphologiques, d’orienter le diagnostic (parfois même histologique) de certaines tumeurs de la fosse postérieure. </a:t>
            </a:r>
            <a:endParaRPr lang="fr-FR" sz="3200" dirty="0" smtClean="0"/>
          </a:p>
        </p:txBody>
      </p:sp>
      <p:sp>
        <p:nvSpPr>
          <p:cNvPr id="7" name="Titre 1"/>
          <p:cNvSpPr>
            <a:spLocks noGrp="1"/>
          </p:cNvSpPr>
          <p:nvPr>
            <p:ph type="ctrTitle"/>
          </p:nvPr>
        </p:nvSpPr>
        <p:spPr>
          <a:xfrm>
            <a:off x="500034" y="714356"/>
            <a:ext cx="8229600" cy="1357322"/>
          </a:xfrm>
        </p:spPr>
        <p:txBody>
          <a:bodyPr>
            <a:normAutofit/>
          </a:bodyPr>
          <a:lstStyle/>
          <a:p>
            <a:r>
              <a:rPr lang="fr-FR" dirty="0" smtClean="0"/>
              <a:t>conclusion</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357158" y="2071678"/>
            <a:ext cx="842968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but de notre étude est d’illustrer l’apport de la  séquence de diffusion dans le diagnostic des</a:t>
            </a:r>
            <a:r>
              <a:rPr kumimoji="0" lang="fr-FR"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tumeurs</a:t>
            </a:r>
            <a:r>
              <a:rPr lang="fr-FR" sz="3200" dirty="0" smtClean="0">
                <a:latin typeface="Times New Roman" pitchFamily="18" charset="0"/>
                <a:ea typeface="Calibri" pitchFamily="34" charset="0"/>
                <a:cs typeface="Times New Roman" pitchFamily="18" charset="0"/>
              </a:rPr>
              <a:t> intra et extra axiales de la fosse postérieure.</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Titre 1"/>
          <p:cNvSpPr>
            <a:spLocks noGrp="1"/>
          </p:cNvSpPr>
          <p:nvPr>
            <p:ph type="ctrTitle"/>
          </p:nvPr>
        </p:nvSpPr>
        <p:spPr>
          <a:xfrm>
            <a:off x="500034" y="714356"/>
            <a:ext cx="8229600" cy="1357322"/>
          </a:xfrm>
        </p:spPr>
        <p:txBody>
          <a:bodyPr>
            <a:normAutofit/>
          </a:bodyPr>
          <a:lstStyle/>
          <a:p>
            <a:r>
              <a:rPr lang="fr-FR" dirty="0" smtClean="0"/>
              <a:t>OBJECTIFS</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357158" y="2071678"/>
            <a:ext cx="842968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
            </a:pPr>
            <a:r>
              <a:rPr lang="fr-FR" sz="3200" dirty="0" smtClean="0">
                <a:latin typeface="Times New Roman" pitchFamily="18" charset="0"/>
                <a:cs typeface="Times New Roman" pitchFamily="18" charset="0"/>
              </a:rPr>
              <a:t>Etude rétrospective de 20  patients </a:t>
            </a:r>
          </a:p>
          <a:p>
            <a:pPr>
              <a:buFont typeface="Wingdings" pitchFamily="2" charset="2"/>
              <a:buChar char="§"/>
            </a:pPr>
            <a:r>
              <a:rPr lang="fr-FR" sz="3200" dirty="0" smtClean="0">
                <a:latin typeface="Times New Roman" pitchFamily="18" charset="0"/>
                <a:cs typeface="Times New Roman" pitchFamily="18" charset="0"/>
              </a:rPr>
              <a:t>L’âge varie entre 6 et 76ans </a:t>
            </a:r>
          </a:p>
          <a:p>
            <a:pPr>
              <a:buFont typeface="Wingdings" pitchFamily="2" charset="2"/>
              <a:buChar char="§"/>
            </a:pPr>
            <a:r>
              <a:rPr lang="fr-FR" sz="3200" dirty="0" smtClean="0">
                <a:latin typeface="Times New Roman" pitchFamily="18" charset="0"/>
                <a:cs typeface="Times New Roman" pitchFamily="18" charset="0"/>
              </a:rPr>
              <a:t>Motif d’hospitalisation:</a:t>
            </a:r>
          </a:p>
          <a:p>
            <a:pPr>
              <a:buFont typeface="Wingdings" pitchFamily="2" charset="2"/>
              <a:buChar char="Ø"/>
            </a:pPr>
            <a:r>
              <a:rPr lang="fr-FR" sz="3200" dirty="0" smtClean="0">
                <a:latin typeface="Times New Roman" pitchFamily="18" charset="0"/>
                <a:cs typeface="Times New Roman" pitchFamily="18" charset="0"/>
              </a:rPr>
              <a:t>Syndrome d’hypertension intracrânienne(n=8)</a:t>
            </a:r>
          </a:p>
          <a:p>
            <a:pPr>
              <a:buFont typeface="Wingdings" pitchFamily="2" charset="2"/>
              <a:buChar char="Ø"/>
            </a:pPr>
            <a:r>
              <a:rPr lang="fr-FR" sz="3200" dirty="0" smtClean="0">
                <a:latin typeface="Times New Roman" pitchFamily="18" charset="0"/>
                <a:cs typeface="Times New Roman" pitchFamily="18" charset="0"/>
              </a:rPr>
              <a:t>Syndrome cérébelleux (n=5)</a:t>
            </a:r>
          </a:p>
          <a:p>
            <a:pPr>
              <a:buFont typeface="Wingdings" pitchFamily="2" charset="2"/>
              <a:buChar char="Ø"/>
            </a:pPr>
            <a:r>
              <a:rPr lang="fr-FR" sz="3200" dirty="0" smtClean="0">
                <a:latin typeface="Times New Roman" pitchFamily="18" charset="0"/>
                <a:cs typeface="Times New Roman" pitchFamily="18" charset="0"/>
              </a:rPr>
              <a:t>Céphalées isolées  (n=6)</a:t>
            </a:r>
          </a:p>
          <a:p>
            <a:pPr>
              <a:buFont typeface="Wingdings" pitchFamily="2" charset="2"/>
              <a:buChar char="Ø"/>
            </a:pPr>
            <a:r>
              <a:rPr lang="fr-FR" sz="3200" dirty="0" smtClean="0">
                <a:latin typeface="Times New Roman" pitchFamily="18" charset="0"/>
                <a:cs typeface="Times New Roman" pitchFamily="18" charset="0"/>
              </a:rPr>
              <a:t>Signe de compression médullaire (n=1)</a:t>
            </a:r>
          </a:p>
        </p:txBody>
      </p:sp>
      <p:sp>
        <p:nvSpPr>
          <p:cNvPr id="7" name="Titre 1"/>
          <p:cNvSpPr>
            <a:spLocks noGrp="1"/>
          </p:cNvSpPr>
          <p:nvPr>
            <p:ph type="ctrTitle"/>
          </p:nvPr>
        </p:nvSpPr>
        <p:spPr>
          <a:xfrm>
            <a:off x="500034" y="714356"/>
            <a:ext cx="8229600" cy="1357322"/>
          </a:xfrm>
        </p:spPr>
        <p:txBody>
          <a:bodyPr>
            <a:normAutofit/>
          </a:bodyPr>
          <a:lstStyle/>
          <a:p>
            <a:r>
              <a:rPr lang="fr-FR" dirty="0" smtClean="0"/>
              <a:t>MATERIELS ET METHODES</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357158" y="2071678"/>
            <a:ext cx="842968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
            </a:pPr>
            <a:r>
              <a:rPr lang="fr-FR" sz="3200" dirty="0" smtClean="0">
                <a:latin typeface="Times New Roman" pitchFamily="18" charset="0"/>
                <a:cs typeface="Times New Roman" pitchFamily="18" charset="0"/>
              </a:rPr>
              <a:t>Tous ces patients ont été explorés par une IRM cérébrale (Appareil GE 1.5 tesla).</a:t>
            </a:r>
          </a:p>
          <a:p>
            <a:endParaRPr lang="fr-FR" sz="3200" dirty="0" smtClean="0">
              <a:latin typeface="Times New Roman" pitchFamily="18" charset="0"/>
              <a:cs typeface="Times New Roman" pitchFamily="18" charset="0"/>
            </a:endParaRPr>
          </a:p>
          <a:p>
            <a:pPr>
              <a:buFont typeface="Wingdings" pitchFamily="2" charset="2"/>
              <a:buChar char="§"/>
            </a:pPr>
            <a:r>
              <a:rPr lang="fr-FR" sz="3200" dirty="0" smtClean="0">
                <a:latin typeface="Times New Roman" pitchFamily="18" charset="0"/>
                <a:cs typeface="Times New Roman" pitchFamily="18" charset="0"/>
              </a:rPr>
              <a:t>Séquences : FSE T1,T2, Flair, Diffusion et 3D SPGR après injection de gadolinium. </a:t>
            </a:r>
          </a:p>
        </p:txBody>
      </p:sp>
      <p:sp>
        <p:nvSpPr>
          <p:cNvPr id="7" name="Titre 1"/>
          <p:cNvSpPr>
            <a:spLocks noGrp="1"/>
          </p:cNvSpPr>
          <p:nvPr>
            <p:ph type="ctrTitle"/>
          </p:nvPr>
        </p:nvSpPr>
        <p:spPr>
          <a:xfrm>
            <a:off x="500034" y="714356"/>
            <a:ext cx="8229600" cy="1357322"/>
          </a:xfrm>
        </p:spPr>
        <p:txBody>
          <a:bodyPr>
            <a:normAutofit/>
          </a:bodyPr>
          <a:lstStyle/>
          <a:p>
            <a:r>
              <a:rPr lang="fr-FR" dirty="0" smtClean="0"/>
              <a:t>MATERIELS ET METHODES</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357158" y="2073037"/>
            <a:ext cx="84296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
            </a:pPr>
            <a:r>
              <a:rPr lang="fr-FR" sz="3200" dirty="0" smtClean="0">
                <a:latin typeface="Times New Roman" pitchFamily="18" charset="0"/>
                <a:cs typeface="Times New Roman" pitchFamily="18" charset="0"/>
              </a:rPr>
              <a:t> Les processus tumoraux de la fosse postérieure diagnostiqués siégeaient au niveau :</a:t>
            </a:r>
          </a:p>
          <a:p>
            <a:pPr>
              <a:buFont typeface="Wingdings" pitchFamily="2" charset="2"/>
              <a:buChar char="Ø"/>
            </a:pPr>
            <a:r>
              <a:rPr lang="fr-FR" sz="2800" dirty="0" smtClean="0">
                <a:latin typeface="Times New Roman" pitchFamily="18" charset="0"/>
                <a:cs typeface="Times New Roman" pitchFamily="18" charset="0"/>
              </a:rPr>
              <a:t>Du vermis (n=3) </a:t>
            </a:r>
          </a:p>
          <a:p>
            <a:pPr>
              <a:buFont typeface="Wingdings" pitchFamily="2" charset="2"/>
              <a:buChar char="Ø"/>
            </a:pPr>
            <a:r>
              <a:rPr lang="fr-FR" sz="2800" dirty="0" smtClean="0">
                <a:latin typeface="Times New Roman" pitchFamily="18" charset="0"/>
                <a:cs typeface="Times New Roman" pitchFamily="18" charset="0"/>
              </a:rPr>
              <a:t>De l’</a:t>
            </a:r>
            <a:r>
              <a:rPr lang="fr-FR" sz="2800" dirty="0" err="1" smtClean="0">
                <a:latin typeface="Times New Roman" pitchFamily="18" charset="0"/>
                <a:cs typeface="Times New Roman" pitchFamily="18" charset="0"/>
              </a:rPr>
              <a:t>hémisphére</a:t>
            </a:r>
            <a:r>
              <a:rPr lang="fr-FR" sz="2800" dirty="0" smtClean="0">
                <a:latin typeface="Times New Roman" pitchFamily="18" charset="0"/>
                <a:cs typeface="Times New Roman" pitchFamily="18" charset="0"/>
              </a:rPr>
              <a:t> cérébelleux (n=8)</a:t>
            </a:r>
          </a:p>
          <a:p>
            <a:pPr>
              <a:buFont typeface="Wingdings" pitchFamily="2" charset="2"/>
              <a:buChar char="Ø"/>
            </a:pPr>
            <a:r>
              <a:rPr lang="fr-FR" sz="2800" dirty="0" smtClean="0">
                <a:latin typeface="Times New Roman" pitchFamily="18" charset="0"/>
                <a:cs typeface="Times New Roman" pitchFamily="18" charset="0"/>
              </a:rPr>
              <a:t>Du Vermis et de l’</a:t>
            </a:r>
            <a:r>
              <a:rPr lang="fr-FR" sz="2800" dirty="0" err="1" smtClean="0">
                <a:latin typeface="Times New Roman" pitchFamily="18" charset="0"/>
                <a:cs typeface="Times New Roman" pitchFamily="18" charset="0"/>
              </a:rPr>
              <a:t>hémisphére</a:t>
            </a:r>
            <a:r>
              <a:rPr lang="fr-FR" sz="2800" dirty="0" smtClean="0">
                <a:latin typeface="Times New Roman" pitchFamily="18" charset="0"/>
                <a:cs typeface="Times New Roman" pitchFamily="18" charset="0"/>
              </a:rPr>
              <a:t> cérébelleux (n=1)</a:t>
            </a:r>
          </a:p>
          <a:p>
            <a:pPr>
              <a:buFont typeface="Wingdings" pitchFamily="2" charset="2"/>
              <a:buChar char="Ø"/>
            </a:pPr>
            <a:r>
              <a:rPr lang="fr-FR" sz="2800" dirty="0" smtClean="0">
                <a:latin typeface="Times New Roman" pitchFamily="18" charset="0"/>
                <a:cs typeface="Times New Roman" pitchFamily="18" charset="0"/>
              </a:rPr>
              <a:t>Intra ventriculaire V4 (n=2)</a:t>
            </a:r>
          </a:p>
          <a:p>
            <a:pPr>
              <a:buFont typeface="Wingdings" pitchFamily="2" charset="2"/>
              <a:buChar char="Ø"/>
            </a:pPr>
            <a:r>
              <a:rPr lang="fr-FR" sz="2800" dirty="0" smtClean="0">
                <a:latin typeface="Times New Roman" pitchFamily="18" charset="0"/>
                <a:cs typeface="Times New Roman" pitchFamily="18" charset="0"/>
              </a:rPr>
              <a:t>De l’angle ponto cérébelleux (n=3)</a:t>
            </a:r>
          </a:p>
          <a:p>
            <a:pPr>
              <a:buFont typeface="Wingdings" pitchFamily="2" charset="2"/>
              <a:buChar char="Ø"/>
            </a:pPr>
            <a:r>
              <a:rPr lang="fr-FR" sz="2800" dirty="0" smtClean="0">
                <a:latin typeface="Times New Roman" pitchFamily="18" charset="0"/>
                <a:cs typeface="Times New Roman" pitchFamily="18" charset="0"/>
              </a:rPr>
              <a:t>Du tronc cérébral (n=1)</a:t>
            </a:r>
          </a:p>
          <a:p>
            <a:pPr>
              <a:buFont typeface="Wingdings" pitchFamily="2" charset="2"/>
              <a:buChar char="Ø"/>
            </a:pPr>
            <a:r>
              <a:rPr lang="fr-FR" sz="2800" dirty="0" smtClean="0">
                <a:latin typeface="Times New Roman" pitchFamily="18" charset="0"/>
                <a:cs typeface="Times New Roman" pitchFamily="18" charset="0"/>
              </a:rPr>
              <a:t>De la tente du cervelet (n=1)</a:t>
            </a:r>
          </a:p>
          <a:p>
            <a:pPr>
              <a:buFont typeface="Wingdings" pitchFamily="2" charset="2"/>
              <a:buChar char="Ø"/>
            </a:pPr>
            <a:r>
              <a:rPr lang="fr-FR" sz="2800" dirty="0" smtClean="0">
                <a:latin typeface="Times New Roman" pitchFamily="18" charset="0"/>
                <a:cs typeface="Times New Roman" pitchFamily="18" charset="0"/>
              </a:rPr>
              <a:t>Du foramen magnum (n=1)</a:t>
            </a:r>
            <a:endParaRPr lang="fr-FR" sz="3200" dirty="0" smtClean="0">
              <a:latin typeface="Times New Roman" pitchFamily="18" charset="0"/>
              <a:cs typeface="Times New Roman" pitchFamily="18" charset="0"/>
            </a:endParaRPr>
          </a:p>
        </p:txBody>
      </p:sp>
      <p:sp>
        <p:nvSpPr>
          <p:cNvPr id="7" name="Titre 1"/>
          <p:cNvSpPr>
            <a:spLocks noGrp="1"/>
          </p:cNvSpPr>
          <p:nvPr>
            <p:ph type="ctrTitle"/>
          </p:nvPr>
        </p:nvSpPr>
        <p:spPr>
          <a:xfrm>
            <a:off x="500034" y="714356"/>
            <a:ext cx="8229600" cy="1357322"/>
          </a:xfrm>
        </p:spPr>
        <p:txBody>
          <a:bodyPr>
            <a:normAutofit/>
          </a:bodyPr>
          <a:lstStyle/>
          <a:p>
            <a:r>
              <a:rPr lang="fr-FR" dirty="0" smtClean="0"/>
              <a:t>Résultats</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177646" y="1825457"/>
            <a:ext cx="878684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
            </a:pPr>
            <a:r>
              <a:rPr lang="fr-FR" sz="3200" dirty="0" smtClean="0">
                <a:latin typeface="Times New Roman" pitchFamily="18" charset="0"/>
                <a:cs typeface="Times New Roman" pitchFamily="18" charset="0"/>
              </a:rPr>
              <a:t> L’aspect de ces tumeurs était :</a:t>
            </a:r>
          </a:p>
          <a:p>
            <a:pPr lvl="1">
              <a:buFont typeface="Wingdings" pitchFamily="2" charset="2"/>
              <a:buChar char="§"/>
            </a:pPr>
            <a:r>
              <a:rPr lang="fr-FR" sz="3200" dirty="0" smtClean="0">
                <a:latin typeface="Times New Roman" pitchFamily="18" charset="0"/>
                <a:cs typeface="Times New Roman" pitchFamily="18" charset="0"/>
              </a:rPr>
              <a:t> charnu(n=10),</a:t>
            </a:r>
          </a:p>
          <a:p>
            <a:pPr lvl="1">
              <a:buFont typeface="Wingdings" pitchFamily="2" charset="2"/>
              <a:buChar char="§"/>
            </a:pPr>
            <a:r>
              <a:rPr lang="fr-FR" sz="3200" dirty="0" smtClean="0">
                <a:latin typeface="Times New Roman" pitchFamily="18" charset="0"/>
                <a:cs typeface="Times New Roman" pitchFamily="18" charset="0"/>
              </a:rPr>
              <a:t> kystique (n=2) </a:t>
            </a:r>
          </a:p>
          <a:p>
            <a:pPr lvl="1">
              <a:buFont typeface="Wingdings" pitchFamily="2" charset="2"/>
              <a:buChar char="§"/>
            </a:pPr>
            <a:r>
              <a:rPr lang="fr-FR" sz="3200" dirty="0" smtClean="0">
                <a:latin typeface="Times New Roman" pitchFamily="18" charset="0"/>
                <a:cs typeface="Times New Roman" pitchFamily="18" charset="0"/>
              </a:rPr>
              <a:t>à double composante kystique et charnu (n=8).</a:t>
            </a:r>
          </a:p>
          <a:p>
            <a:endParaRPr lang="fr-FR" sz="3200" dirty="0" smtClean="0">
              <a:latin typeface="Times New Roman" pitchFamily="18" charset="0"/>
              <a:cs typeface="Times New Roman" pitchFamily="18" charset="0"/>
            </a:endParaRPr>
          </a:p>
          <a:p>
            <a:pPr>
              <a:buFont typeface="Wingdings" pitchFamily="2" charset="2"/>
              <a:buChar char="§"/>
            </a:pPr>
            <a:endParaRPr lang="fr-FR" sz="3200" dirty="0" smtClean="0">
              <a:latin typeface="Times New Roman" pitchFamily="18" charset="0"/>
              <a:cs typeface="Times New Roman" pitchFamily="18" charset="0"/>
            </a:endParaRPr>
          </a:p>
        </p:txBody>
      </p:sp>
      <p:sp>
        <p:nvSpPr>
          <p:cNvPr id="7" name="Titre 1"/>
          <p:cNvSpPr>
            <a:spLocks noGrp="1"/>
          </p:cNvSpPr>
          <p:nvPr>
            <p:ph type="ctrTitle"/>
          </p:nvPr>
        </p:nvSpPr>
        <p:spPr>
          <a:xfrm>
            <a:off x="500034" y="714356"/>
            <a:ext cx="8229600" cy="1357322"/>
          </a:xfrm>
        </p:spPr>
        <p:txBody>
          <a:bodyPr>
            <a:normAutofit/>
          </a:bodyPr>
          <a:lstStyle/>
          <a:p>
            <a:r>
              <a:rPr lang="fr-FR" dirty="0" smtClean="0"/>
              <a:t>Résultats</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357158" y="1916832"/>
            <a:ext cx="84296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
            </a:pPr>
            <a:r>
              <a:rPr lang="fr-FR" sz="3200" dirty="0" smtClean="0">
                <a:latin typeface="Times New Roman" pitchFamily="18" charset="0"/>
                <a:cs typeface="Times New Roman" pitchFamily="18" charset="0"/>
              </a:rPr>
              <a:t> Le diagnostic était celui de:</a:t>
            </a:r>
          </a:p>
          <a:p>
            <a:pPr>
              <a:buFont typeface="Wingdings" pitchFamily="2" charset="2"/>
              <a:buChar char="Ø"/>
            </a:pPr>
            <a:r>
              <a:rPr lang="fr-FR" sz="3200" dirty="0" smtClean="0">
                <a:latin typeface="Times New Roman" pitchFamily="18" charset="0"/>
                <a:cs typeface="Times New Roman" pitchFamily="18" charset="0"/>
              </a:rPr>
              <a:t>Médulloblastome (n=4)</a:t>
            </a:r>
          </a:p>
          <a:p>
            <a:pPr>
              <a:buFont typeface="Wingdings" pitchFamily="2" charset="2"/>
              <a:buChar char="Ø"/>
            </a:pPr>
            <a:r>
              <a:rPr lang="fr-FR" sz="3200" dirty="0" smtClean="0">
                <a:latin typeface="Times New Roman" pitchFamily="18" charset="0"/>
                <a:cs typeface="Times New Roman" pitchFamily="18" charset="0"/>
              </a:rPr>
              <a:t>Lésion secondaire (n=2)</a:t>
            </a:r>
          </a:p>
          <a:p>
            <a:pPr>
              <a:buFont typeface="Wingdings" pitchFamily="2" charset="2"/>
              <a:buChar char="Ø"/>
            </a:pPr>
            <a:r>
              <a:rPr lang="fr-FR" sz="3200" dirty="0" err="1" smtClean="0">
                <a:latin typeface="Times New Roman" pitchFamily="18" charset="0"/>
                <a:cs typeface="Times New Roman" pitchFamily="18" charset="0"/>
              </a:rPr>
              <a:t>Hémangioblastome</a:t>
            </a:r>
            <a:r>
              <a:rPr lang="fr-FR" sz="3200" dirty="0" smtClean="0">
                <a:latin typeface="Times New Roman" pitchFamily="18" charset="0"/>
                <a:cs typeface="Times New Roman" pitchFamily="18" charset="0"/>
              </a:rPr>
              <a:t> (n=2) </a:t>
            </a:r>
          </a:p>
          <a:p>
            <a:pPr>
              <a:buFont typeface="Wingdings" pitchFamily="2" charset="2"/>
              <a:buChar char="Ø"/>
            </a:pPr>
            <a:r>
              <a:rPr lang="fr-FR" sz="3200" dirty="0" err="1" smtClean="0">
                <a:latin typeface="Times New Roman" pitchFamily="18" charset="0"/>
                <a:cs typeface="Times New Roman" pitchFamily="18" charset="0"/>
              </a:rPr>
              <a:t>Épendymome</a:t>
            </a:r>
            <a:r>
              <a:rPr lang="fr-FR" sz="3200" dirty="0" smtClean="0">
                <a:latin typeface="Times New Roman" pitchFamily="18" charset="0"/>
                <a:cs typeface="Times New Roman" pitchFamily="18" charset="0"/>
              </a:rPr>
              <a:t> du V4 (n=2)</a:t>
            </a:r>
          </a:p>
          <a:p>
            <a:pPr>
              <a:buFont typeface="Wingdings" pitchFamily="2" charset="2"/>
              <a:buChar char="Ø"/>
            </a:pPr>
            <a:r>
              <a:rPr lang="fr-FR" sz="3200" dirty="0" smtClean="0">
                <a:latin typeface="Times New Roman" pitchFamily="18" charset="0"/>
                <a:cs typeface="Times New Roman" pitchFamily="18" charset="0"/>
              </a:rPr>
              <a:t>Kyste </a:t>
            </a:r>
            <a:r>
              <a:rPr lang="fr-FR" sz="3200" dirty="0" err="1" smtClean="0">
                <a:latin typeface="Times New Roman" pitchFamily="18" charset="0"/>
                <a:cs typeface="Times New Roman" pitchFamily="18" charset="0"/>
              </a:rPr>
              <a:t>épidermoide</a:t>
            </a:r>
            <a:r>
              <a:rPr lang="fr-FR" sz="3200" dirty="0" smtClean="0">
                <a:latin typeface="Times New Roman" pitchFamily="18" charset="0"/>
                <a:cs typeface="Times New Roman" pitchFamily="18" charset="0"/>
              </a:rPr>
              <a:t> (n=2)</a:t>
            </a:r>
          </a:p>
          <a:p>
            <a:pPr>
              <a:buFont typeface="Wingdings" pitchFamily="2" charset="2"/>
              <a:buChar char="Ø"/>
            </a:pPr>
            <a:r>
              <a:rPr lang="fr-FR" sz="3200" dirty="0" smtClean="0">
                <a:latin typeface="Times New Roman" pitchFamily="18" charset="0"/>
                <a:cs typeface="Times New Roman" pitchFamily="18" charset="0"/>
              </a:rPr>
              <a:t>Lymphome (n=1)</a:t>
            </a:r>
          </a:p>
          <a:p>
            <a:pPr>
              <a:buFont typeface="Wingdings" pitchFamily="2" charset="2"/>
              <a:buChar char="Ø"/>
            </a:pPr>
            <a:r>
              <a:rPr lang="fr-FR" sz="3200" dirty="0" smtClean="0">
                <a:latin typeface="Times New Roman" pitchFamily="18" charset="0"/>
                <a:cs typeface="Times New Roman" pitchFamily="18" charset="0"/>
              </a:rPr>
              <a:t>Tumeur gliale (n=2)</a:t>
            </a:r>
          </a:p>
          <a:p>
            <a:pPr>
              <a:buFont typeface="Wingdings" pitchFamily="2" charset="2"/>
              <a:buChar char="Ø"/>
            </a:pPr>
            <a:r>
              <a:rPr lang="fr-FR" sz="3200" dirty="0" smtClean="0">
                <a:latin typeface="Times New Roman" pitchFamily="18" charset="0"/>
                <a:cs typeface="Times New Roman" pitchFamily="18" charset="0"/>
              </a:rPr>
              <a:t>Et un méningiome (n=5).</a:t>
            </a:r>
          </a:p>
        </p:txBody>
      </p:sp>
      <p:sp>
        <p:nvSpPr>
          <p:cNvPr id="7" name="Titre 1"/>
          <p:cNvSpPr>
            <a:spLocks noGrp="1"/>
          </p:cNvSpPr>
          <p:nvPr>
            <p:ph type="ctrTitle"/>
          </p:nvPr>
        </p:nvSpPr>
        <p:spPr>
          <a:xfrm>
            <a:off x="500034" y="714356"/>
            <a:ext cx="8229600" cy="1357322"/>
          </a:xfrm>
        </p:spPr>
        <p:txBody>
          <a:bodyPr>
            <a:normAutofit/>
          </a:bodyPr>
          <a:lstStyle/>
          <a:p>
            <a:r>
              <a:rPr lang="fr-FR" dirty="0" smtClean="0"/>
              <a:t>Résultats</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3357562"/>
            <a:ext cx="6357982" cy="369332"/>
          </a:xfrm>
          <a:prstGeom prst="rect">
            <a:avLst/>
          </a:prstGeom>
          <a:noFill/>
        </p:spPr>
        <p:txBody>
          <a:bodyPr wrap="square" rtlCol="0">
            <a:spAutoFit/>
          </a:bodyPr>
          <a:lstStyle/>
          <a:p>
            <a:endParaRPr lang="fr-FR"/>
          </a:p>
        </p:txBody>
      </p:sp>
      <p:sp>
        <p:nvSpPr>
          <p:cNvPr id="2049" name="Rectangle 1"/>
          <p:cNvSpPr>
            <a:spLocks noChangeArrowheads="1"/>
          </p:cNvSpPr>
          <p:nvPr/>
        </p:nvSpPr>
        <p:spPr bwMode="auto">
          <a:xfrm>
            <a:off x="357158" y="911622"/>
            <a:ext cx="842968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spcBef>
                <a:spcPct val="20000"/>
              </a:spcBef>
              <a:buClr>
                <a:schemeClr val="accent1"/>
              </a:buClr>
              <a:buSzPct val="70000"/>
              <a:defRPr/>
            </a:pPr>
            <a:r>
              <a:rPr lang="fr-FR" sz="3200" b="1" dirty="0" smtClean="0">
                <a:latin typeface="+mj-lt"/>
                <a:cs typeface="Times New Roman" pitchFamily="18" charset="0"/>
              </a:rPr>
              <a:t>Observation 1: Médulloblastome </a:t>
            </a:r>
            <a:r>
              <a:rPr lang="fr-FR" sz="1400" b="1" dirty="0" err="1" smtClean="0">
                <a:latin typeface="+mj-lt"/>
                <a:cs typeface="Times New Roman" pitchFamily="18" charset="0"/>
              </a:rPr>
              <a:t>vermien</a:t>
            </a:r>
            <a:endParaRPr lang="fr-FR" sz="1400" b="1" dirty="0" smtClean="0">
              <a:latin typeface="+mj-lt"/>
              <a:cs typeface="Times New Roman" pitchFamily="18" charset="0"/>
            </a:endParaRPr>
          </a:p>
          <a:p>
            <a:pPr>
              <a:buFont typeface="Wingdings" pitchFamily="2" charset="2"/>
              <a:buChar char="§"/>
            </a:pPr>
            <a:endParaRPr lang="fr-FR" sz="3200" dirty="0" smtClean="0"/>
          </a:p>
        </p:txBody>
      </p:sp>
      <p:sp>
        <p:nvSpPr>
          <p:cNvPr id="7" name="Titre 1"/>
          <p:cNvSpPr>
            <a:spLocks noGrp="1"/>
          </p:cNvSpPr>
          <p:nvPr>
            <p:ph type="ctrTitle"/>
          </p:nvPr>
        </p:nvSpPr>
        <p:spPr>
          <a:xfrm>
            <a:off x="500034" y="271478"/>
            <a:ext cx="8229600" cy="1357322"/>
          </a:xfrm>
        </p:spPr>
        <p:txBody>
          <a:bodyPr>
            <a:normAutofit/>
          </a:bodyPr>
          <a:lstStyle/>
          <a:p>
            <a:r>
              <a:rPr lang="fr-FR" sz="4000" dirty="0" smtClean="0"/>
              <a:t>Illustrations de cas cliniques</a:t>
            </a:r>
            <a:endParaRPr lang="fr-FR" sz="4000" dirty="0"/>
          </a:p>
        </p:txBody>
      </p:sp>
      <p:grpSp>
        <p:nvGrpSpPr>
          <p:cNvPr id="21" name="Groupe 20"/>
          <p:cNvGrpSpPr/>
          <p:nvPr/>
        </p:nvGrpSpPr>
        <p:grpSpPr>
          <a:xfrm>
            <a:off x="467544" y="2051556"/>
            <a:ext cx="8229600" cy="4617804"/>
            <a:chOff x="467544" y="2051556"/>
            <a:chExt cx="8229600" cy="4617804"/>
          </a:xfrm>
        </p:grpSpPr>
        <p:sp>
          <p:nvSpPr>
            <p:cNvPr id="5" name="Espace réservé du contenu 2"/>
            <p:cNvSpPr txBox="1">
              <a:spLocks/>
            </p:cNvSpPr>
            <p:nvPr/>
          </p:nvSpPr>
          <p:spPr>
            <a:xfrm>
              <a:off x="467544" y="4725144"/>
              <a:ext cx="8229600" cy="1944216"/>
            </a:xfrm>
            <a:prstGeom prst="rect">
              <a:avLst/>
            </a:prstGeom>
          </p:spPr>
          <p:txBody>
            <a:bodyPr vert="horz" lIns="0" tIns="0" rIns="0" bIns="0" anchor="b">
              <a:noAutofit/>
            </a:bodyPr>
            <a:lstStyle/>
            <a:p>
              <a:pPr marL="0" marR="0" lvl="0" indent="0" algn="just"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Patient âgé de 26 ans présentant un syndrome  cérébelleux  statique et cinétique.</a:t>
              </a:r>
            </a:p>
            <a:p>
              <a:pPr marL="0" marR="0" lvl="0" indent="0" algn="just" defTabSz="914400" rtl="0" eaLnBrk="1" fontAlgn="auto" latinLnBrk="0" hangingPunct="1">
                <a:lnSpc>
                  <a:spcPct val="100000"/>
                </a:lnSpc>
                <a:spcBef>
                  <a:spcPct val="20000"/>
                </a:spcBef>
                <a:spcAft>
                  <a:spcPts val="0"/>
                </a:spcAft>
                <a:buClr>
                  <a:schemeClr val="accent1"/>
                </a:buClr>
                <a:buSzPct val="70000"/>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Processus tumoral mixte (tissulaire et kystique) de la fosse postérieure </a:t>
              </a:r>
              <a:r>
                <a:rPr kumimoji="0" lang="fr-FR" sz="2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vermien</a:t>
              </a:r>
              <a:r>
                <a:rPr kumimoji="0" lang="fr-FR"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en hypo signal T1 hétérogène, se rehaussant de façon modérée après injection de gadolinium . La composante tissulaire est  en hyper signal diffusion avec un ADC bas         ; les zones liquidiennes sont  en hypo signal diffusion avec un ADC élevé           . </a:t>
              </a:r>
              <a:endParaRPr kumimoji="0" lang="fr-FR"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6" name="Picture 2" descr="C:\Users\ahmed§hanen\Desktop\hanen\sdc\fahmi_b_adb_medullo\se075.jpg"/>
            <p:cNvPicPr>
              <a:picLocks noChangeAspect="1" noChangeArrowheads="1"/>
            </p:cNvPicPr>
            <p:nvPr/>
          </p:nvPicPr>
          <p:blipFill>
            <a:blip r:embed="rId2" cstate="print"/>
            <a:srcRect/>
            <a:stretch>
              <a:fillRect/>
            </a:stretch>
          </p:blipFill>
          <p:spPr bwMode="auto">
            <a:xfrm>
              <a:off x="5525103" y="2061607"/>
              <a:ext cx="2863321" cy="2632796"/>
            </a:xfrm>
            <a:prstGeom prst="rect">
              <a:avLst/>
            </a:prstGeom>
            <a:solidFill>
              <a:srgbClr val="FF0000"/>
            </a:solidFill>
            <a:ln w="9525">
              <a:solidFill>
                <a:schemeClr val="tx1"/>
              </a:solidFill>
              <a:miter lim="800000"/>
              <a:headEnd/>
              <a:tailEnd/>
            </a:ln>
          </p:spPr>
        </p:pic>
        <p:pic>
          <p:nvPicPr>
            <p:cNvPr id="8" name="Picture 3" descr="C:\Users\ahmed§hanen\Desktop\hanen\sdc\fahmi_b_adb_medullo\se076.jpg"/>
            <p:cNvPicPr>
              <a:picLocks noChangeAspect="1" noChangeArrowheads="1"/>
            </p:cNvPicPr>
            <p:nvPr/>
          </p:nvPicPr>
          <p:blipFill>
            <a:blip r:embed="rId3" cstate="print"/>
            <a:srcRect/>
            <a:stretch>
              <a:fillRect/>
            </a:stretch>
          </p:blipFill>
          <p:spPr bwMode="auto">
            <a:xfrm>
              <a:off x="2932815" y="2060850"/>
              <a:ext cx="2594651" cy="2631966"/>
            </a:xfrm>
            <a:prstGeom prst="rect">
              <a:avLst/>
            </a:prstGeom>
            <a:noFill/>
            <a:ln w="9525">
              <a:solidFill>
                <a:schemeClr val="tx1"/>
              </a:solidFill>
              <a:miter lim="800000"/>
              <a:headEnd/>
              <a:tailEnd/>
            </a:ln>
          </p:spPr>
        </p:pic>
        <p:pic>
          <p:nvPicPr>
            <p:cNvPr id="9" name="Picture 4" descr="C:\Users\ahmed§hanen\Desktop\hanen\sdc\fahmi_b_adb_medullo\se074.jpg"/>
            <p:cNvPicPr>
              <a:picLocks noChangeAspect="1" noChangeArrowheads="1"/>
            </p:cNvPicPr>
            <p:nvPr/>
          </p:nvPicPr>
          <p:blipFill>
            <a:blip r:embed="rId4" cstate="print"/>
            <a:srcRect/>
            <a:stretch>
              <a:fillRect/>
            </a:stretch>
          </p:blipFill>
          <p:spPr bwMode="auto">
            <a:xfrm>
              <a:off x="751948" y="2060848"/>
              <a:ext cx="2180867" cy="2631967"/>
            </a:xfrm>
            <a:prstGeom prst="rect">
              <a:avLst/>
            </a:prstGeom>
            <a:noFill/>
            <a:ln w="9525">
              <a:solidFill>
                <a:schemeClr val="tx1"/>
              </a:solidFill>
              <a:miter lim="800000"/>
              <a:headEnd/>
              <a:tailEnd/>
            </a:ln>
          </p:spPr>
        </p:pic>
        <p:cxnSp>
          <p:nvCxnSpPr>
            <p:cNvPr id="11" name="Connecteur droit avec flèche 10"/>
            <p:cNvCxnSpPr/>
            <p:nvPr/>
          </p:nvCxnSpPr>
          <p:spPr>
            <a:xfrm>
              <a:off x="1547664" y="6237312"/>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419872" y="4077072"/>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6516216" y="4149080"/>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691680" y="6597352"/>
              <a:ext cx="504056"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4355976" y="4149080"/>
              <a:ext cx="432048"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7380312" y="4149080"/>
              <a:ext cx="432048"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041731" y="2060848"/>
              <a:ext cx="946093" cy="369332"/>
            </a:xfrm>
            <a:prstGeom prst="rect">
              <a:avLst/>
            </a:prstGeom>
            <a:noFill/>
          </p:spPr>
          <p:txBody>
            <a:bodyPr wrap="none" rtlCol="0">
              <a:spAutoFit/>
            </a:bodyPr>
            <a:lstStyle/>
            <a:p>
              <a:r>
                <a:rPr lang="fr-FR" dirty="0" smtClean="0"/>
                <a:t>T1 </a:t>
              </a:r>
              <a:r>
                <a:rPr lang="fr-FR" dirty="0" err="1" smtClean="0"/>
                <a:t>gado</a:t>
              </a:r>
              <a:endParaRPr lang="fr-FR" dirty="0"/>
            </a:p>
          </p:txBody>
        </p:sp>
        <p:sp>
          <p:nvSpPr>
            <p:cNvPr id="19" name="ZoneTexte 18"/>
            <p:cNvSpPr txBox="1"/>
            <p:nvPr/>
          </p:nvSpPr>
          <p:spPr>
            <a:xfrm>
              <a:off x="4427984" y="2051556"/>
              <a:ext cx="1098378" cy="369332"/>
            </a:xfrm>
            <a:prstGeom prst="rect">
              <a:avLst/>
            </a:prstGeom>
            <a:noFill/>
          </p:spPr>
          <p:txBody>
            <a:bodyPr wrap="none" rtlCol="0">
              <a:spAutoFit/>
            </a:bodyPr>
            <a:lstStyle/>
            <a:p>
              <a:r>
                <a:rPr lang="fr-FR" dirty="0" smtClean="0"/>
                <a:t>Diffusion </a:t>
              </a:r>
              <a:endParaRPr lang="fr-FR" dirty="0"/>
            </a:p>
          </p:txBody>
        </p:sp>
        <p:sp>
          <p:nvSpPr>
            <p:cNvPr id="20" name="ZoneTexte 19"/>
            <p:cNvSpPr txBox="1"/>
            <p:nvPr/>
          </p:nvSpPr>
          <p:spPr>
            <a:xfrm>
              <a:off x="7766138" y="2060848"/>
              <a:ext cx="622286" cy="369332"/>
            </a:xfrm>
            <a:prstGeom prst="rect">
              <a:avLst/>
            </a:prstGeom>
            <a:noFill/>
          </p:spPr>
          <p:txBody>
            <a:bodyPr wrap="none" rtlCol="0">
              <a:spAutoFit/>
            </a:bodyPr>
            <a:lstStyle/>
            <a:p>
              <a:r>
                <a:rPr lang="fr-FR" dirty="0" smtClean="0"/>
                <a:t>ADC</a:t>
              </a:r>
              <a:endParaRPr lang="fr-FR"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1687</TotalTime>
  <Words>1765</Words>
  <Application>Microsoft Office PowerPoint</Application>
  <PresentationFormat>Affichage à l'écran (4:3)</PresentationFormat>
  <Paragraphs>172</Paragraphs>
  <Slides>26</Slides>
  <Notes>1</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Deluxe</vt:lpstr>
      <vt:lpstr>APPORT DE LA DIFFUSION DANS LES TUMEURS DE LA FOSSE POSTéRIEURE</vt:lpstr>
      <vt:lpstr>INTRODUCTION</vt:lpstr>
      <vt:lpstr>OBJECTIFS</vt:lpstr>
      <vt:lpstr>MATERIELS ET METHODES</vt:lpstr>
      <vt:lpstr>MATERIELS ET METHODES</vt:lpstr>
      <vt:lpstr>Résultats</vt:lpstr>
      <vt:lpstr>Résultats</vt:lpstr>
      <vt:lpstr>Résultats</vt:lpstr>
      <vt:lpstr>Illustrations de cas cliniques</vt:lpstr>
      <vt:lpstr>Illustrations de cas cliniques</vt:lpstr>
      <vt:lpstr>Illustrations de cas cliniques</vt:lpstr>
      <vt:lpstr>Illustrations de cas cliniques</vt:lpstr>
      <vt:lpstr>Illustrations de cas cliniques</vt:lpstr>
      <vt:lpstr>Illustrations de cas cliniques</vt:lpstr>
      <vt:lpstr>Illustrations de cas cliniques</vt:lpstr>
      <vt:lpstr>Illustrations de cas cliniques</vt:lpstr>
      <vt:lpstr>Illustrations de cas cliniques</vt:lpstr>
      <vt:lpstr>Illustrations de cas cliniques</vt:lpstr>
      <vt:lpstr>Illustrations de cas cliniques</vt:lpstr>
      <vt:lpstr>DISCUSSION</vt:lpstr>
      <vt:lpstr>DISCUSSION</vt:lpstr>
      <vt:lpstr>DISCUSSION</vt:lpstr>
      <vt:lpstr>DISCUSSION</vt:lpstr>
      <vt:lpstr>DISCUSSION</vt:lpstr>
      <vt:lpstr>DISCUSSION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APPORT DE LA DIFFUSION DANS LES TUMEURS DE LA FOSSE POSTéRIEURE</dc:title>
  <dc:creator>wiem</dc:creator>
  <cp:lastModifiedBy>Fujitsu</cp:lastModifiedBy>
  <cp:revision>136</cp:revision>
  <dcterms:created xsi:type="dcterms:W3CDTF">2012-04-07T07:18:21Z</dcterms:created>
  <dcterms:modified xsi:type="dcterms:W3CDTF">2012-04-18T05:47:59Z</dcterms:modified>
</cp:coreProperties>
</file>